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15.png" ContentType="image/png"/>
  <Override PartName="/ppt/media/image124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.jpeg" ContentType="image/jpe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82.png" ContentType="image/png"/>
  <Override PartName="/ppt/media/image100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51.png" ContentType="image/png"/>
  <Override PartName="/ppt/media/image149.png" ContentType="image/png"/>
  <Override PartName="/ppt/media/image61.png" ContentType="image/png"/>
  <Override PartName="/ppt/media/image159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C9E3567-9E7E-4D12-8D5C-2102542347CD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81104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</a:t>
            </a:r>
            <a:r>
              <a:rPr b="0" lang="es-ES" sz="4400" spc="-1" strike="noStrike">
                <a:latin typeface="Arial"/>
              </a:rPr>
              <a:t>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ls</a:t>
            </a:r>
            <a:r>
              <a:rPr b="0" lang="es-ES" sz="4400" spc="-1" strike="noStrike">
                <a:latin typeface="Arial"/>
              </a:rPr>
              <a:t>e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 </a:t>
            </a:r>
            <a:r>
              <a:rPr b="0" lang="es-ES" sz="4400" spc="-1" strike="noStrike">
                <a:latin typeface="Arial"/>
              </a:rPr>
              <a:t>tí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</a:t>
            </a:r>
            <a:r>
              <a:rPr b="0" lang="es-ES" sz="4400" spc="-1" strike="noStrike">
                <a:latin typeface="Arial"/>
              </a:rPr>
              <a:t>para </a:t>
            </a:r>
            <a:r>
              <a:rPr b="0" lang="es-ES" sz="4400" spc="-1" strike="noStrike">
                <a:latin typeface="Arial"/>
              </a:rPr>
              <a:t>editar </a:t>
            </a:r>
            <a:r>
              <a:rPr b="0" lang="es-ES" sz="4400" spc="-1" strike="noStrike">
                <a:latin typeface="Arial"/>
              </a:rPr>
              <a:t>el </a:t>
            </a:r>
            <a:r>
              <a:rPr b="0" lang="es-ES" sz="4400" spc="-1" strike="noStrike">
                <a:latin typeface="Arial"/>
              </a:rPr>
              <a:t>formato </a:t>
            </a:r>
            <a:r>
              <a:rPr b="0" lang="es-ES" sz="4400" spc="-1" strike="noStrike">
                <a:latin typeface="Arial"/>
              </a:rPr>
              <a:t>del </a:t>
            </a:r>
            <a:r>
              <a:rPr b="0" lang="es-ES" sz="4400" spc="-1" strike="noStrike">
                <a:latin typeface="Arial"/>
              </a:rPr>
              <a:t>texto </a:t>
            </a:r>
            <a:r>
              <a:rPr b="0" lang="es-ES" sz="4400" spc="-1" strike="noStrike">
                <a:latin typeface="Arial"/>
              </a:rPr>
              <a:t>de </a:t>
            </a:r>
            <a:r>
              <a:rPr b="0" lang="es-ES" sz="4400" spc="-1" strike="noStrike">
                <a:latin typeface="Arial"/>
              </a:rPr>
              <a:t>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Relationship Id="rId12" Type="http://schemas.openxmlformats.org/officeDocument/2006/relationships/image" Target="../media/image84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95.png"/><Relationship Id="rId24" Type="http://schemas.openxmlformats.org/officeDocument/2006/relationships/image" Target="../media/image96.png"/><Relationship Id="rId25" Type="http://schemas.openxmlformats.org/officeDocument/2006/relationships/image" Target="../media/image97.png"/><Relationship Id="rId26" Type="http://schemas.openxmlformats.org/officeDocument/2006/relationships/image" Target="../media/image98.png"/><Relationship Id="rId27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Relationship Id="rId14" Type="http://schemas.openxmlformats.org/officeDocument/2006/relationships/image" Target="../media/image160.png"/><Relationship Id="rId15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86.png"/><Relationship Id="rId2" Type="http://schemas.openxmlformats.org/officeDocument/2006/relationships/image" Target="../media/image187.png"/><Relationship Id="rId3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8600" y="674640"/>
            <a:ext cx="8685000" cy="159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4. Interactions as a exchange of particles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81080" cy="6504480"/>
          </a:xfrm>
          <a:prstGeom prst="rect">
            <a:avLst/>
          </a:prstGeom>
          <a:ln>
            <a:noFill/>
          </a:ln>
        </p:spPr>
      </p:pic>
      <p:sp>
        <p:nvSpPr>
          <p:cNvPr id="151" name="CustomShape 1"/>
          <p:cNvSpPr/>
          <p:nvPr/>
        </p:nvSpPr>
        <p:spPr>
          <a:xfrm>
            <a:off x="6012000" y="4581000"/>
            <a:ext cx="2375640" cy="2152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2" name="CustomShape 2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64947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288000" y="6120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69560" cy="647640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9908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53000" cy="650268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-36360" y="2565000"/>
            <a:ext cx="9143280" cy="899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1" name="CustomShape 2"/>
          <p:cNvSpPr/>
          <p:nvPr/>
        </p:nvSpPr>
        <p:spPr>
          <a:xfrm>
            <a:off x="623880" y="2709000"/>
            <a:ext cx="7763760" cy="638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general this has nothing to do with the physical size of the target.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is the underlying quantum probability that an interaction will occur.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8396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4528080" y="2133000"/>
            <a:ext cx="8013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= 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24840" y="3717000"/>
            <a:ext cx="21135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d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 = (d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 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s)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/ A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-15840" y="4469040"/>
            <a:ext cx="21042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Rate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 =  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P / 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4652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7508160" y="3357000"/>
            <a:ext cx="144720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ES" sz="18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n</a:t>
            </a:r>
            <a:r>
              <a:rPr b="0" lang="es-ES" sz="18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1/V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 = 1)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7812360" y="2853000"/>
            <a:ext cx="41904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" descr=""/>
          <p:cNvPicPr/>
          <p:nvPr/>
        </p:nvPicPr>
        <p:blipFill>
          <a:blip r:embed="rId1"/>
          <a:stretch/>
        </p:blipFill>
        <p:spPr>
          <a:xfrm>
            <a:off x="0" y="214560"/>
            <a:ext cx="9143280" cy="649044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6300360" y="3573000"/>
            <a:ext cx="1871640" cy="2872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4" name="CustomShape 2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1" descr=""/>
          <p:cNvPicPr/>
          <p:nvPr/>
        </p:nvPicPr>
        <p:blipFill>
          <a:blip r:embed="rId1"/>
          <a:stretch/>
        </p:blipFill>
        <p:spPr>
          <a:xfrm>
            <a:off x="0" y="304920"/>
            <a:ext cx="9143280" cy="648396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88000" y="6264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51996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0" y="209160"/>
            <a:ext cx="9143280" cy="649584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" descr=""/>
          <p:cNvPicPr/>
          <p:nvPr/>
        </p:nvPicPr>
        <p:blipFill>
          <a:blip r:embed="rId1"/>
          <a:stretch/>
        </p:blipFill>
        <p:spPr>
          <a:xfrm>
            <a:off x="-2160" y="152280"/>
            <a:ext cx="9145440" cy="650160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288000" y="6120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651168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4430160" y="3789000"/>
            <a:ext cx="270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83" name="Line 2"/>
          <p:cNvSpPr/>
          <p:nvPr/>
        </p:nvSpPr>
        <p:spPr>
          <a:xfrm>
            <a:off x="2843640" y="3140640"/>
            <a:ext cx="5328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4" name="Line 3"/>
          <p:cNvSpPr/>
          <p:nvPr/>
        </p:nvSpPr>
        <p:spPr>
          <a:xfrm>
            <a:off x="1106640" y="3429000"/>
            <a:ext cx="7065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247680" y="2925000"/>
            <a:ext cx="575280" cy="62568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288000" y="6120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16280" cy="64922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31840" y="1052640"/>
            <a:ext cx="575280" cy="62568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9" name="Line 2"/>
          <p:cNvSpPr/>
          <p:nvPr/>
        </p:nvSpPr>
        <p:spPr>
          <a:xfrm>
            <a:off x="1034640" y="1412640"/>
            <a:ext cx="7065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0" name="Line 3"/>
          <p:cNvSpPr/>
          <p:nvPr/>
        </p:nvSpPr>
        <p:spPr>
          <a:xfrm>
            <a:off x="1034640" y="1679040"/>
            <a:ext cx="4833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6812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3998160" y="3193200"/>
            <a:ext cx="270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816520" y="3533040"/>
            <a:ext cx="82800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(E</a:t>
            </a:r>
            <a:r>
              <a:rPr b="0" lang="es-ES" sz="2000" spc="-1" strike="noStrike" baseline="-25000">
                <a:solidFill>
                  <a:srgbClr val="000000"/>
                </a:solidFill>
                <a:latin typeface="Calibri"/>
                <a:ea typeface="DejaVu Sans"/>
              </a:rPr>
              <a:t>1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M)</a:t>
            </a:r>
            <a:r>
              <a:rPr b="0" lang="es-ES" sz="2000" spc="-1" strike="noStrike" baseline="30000">
                <a:solidFill>
                  <a:srgbClr val="000000"/>
                </a:solidFill>
                <a:latin typeface="Calibri"/>
                <a:ea typeface="DejaVu Sans"/>
              </a:rPr>
              <a:t>2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6516360" y="3285000"/>
            <a:ext cx="215280" cy="2152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8828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1" descr=""/>
          <p:cNvPicPr/>
          <p:nvPr/>
        </p:nvPicPr>
        <p:blipFill>
          <a:blip r:embed="rId1"/>
          <a:stretch/>
        </p:blipFill>
        <p:spPr>
          <a:xfrm>
            <a:off x="0" y="189720"/>
            <a:ext cx="9143280" cy="6438960"/>
          </a:xfrm>
          <a:prstGeom prst="rect">
            <a:avLst/>
          </a:prstGeom>
          <a:ln>
            <a:noFill/>
          </a:ln>
        </p:spPr>
      </p:pic>
      <p:sp>
        <p:nvSpPr>
          <p:cNvPr id="200" name="CustomShape 1"/>
          <p:cNvSpPr/>
          <p:nvPr/>
        </p:nvSpPr>
        <p:spPr>
          <a:xfrm>
            <a:off x="288000" y="6084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1" descr=""/>
          <p:cNvPicPr/>
          <p:nvPr/>
        </p:nvPicPr>
        <p:blipFill>
          <a:blip r:embed="rId1"/>
          <a:stretch/>
        </p:blipFill>
        <p:spPr>
          <a:xfrm>
            <a:off x="0" y="288360"/>
            <a:ext cx="9143280" cy="649260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288000" y="6228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49B9093-1AE0-4178-BFAA-9EEFB8D59B0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488160" y="765000"/>
            <a:ext cx="6040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Calculate transition rates from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Fermi’s Golden Rule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206" name="Group 4"/>
          <p:cNvGrpSpPr/>
          <p:nvPr/>
        </p:nvGrpSpPr>
        <p:grpSpPr>
          <a:xfrm>
            <a:off x="2742840" y="1197000"/>
            <a:ext cx="2724840" cy="504360"/>
            <a:chOff x="2742840" y="1197000"/>
            <a:chExt cx="2724840" cy="504360"/>
          </a:xfrm>
        </p:grpSpPr>
        <p:pic>
          <p:nvPicPr>
            <p:cNvPr id="207" name="Picture 32" descr=""/>
            <p:cNvPicPr/>
            <p:nvPr/>
          </p:nvPicPr>
          <p:blipFill>
            <a:blip r:embed="rId1"/>
            <a:stretch/>
          </p:blipFill>
          <p:spPr>
            <a:xfrm>
              <a:off x="2865600" y="1247760"/>
              <a:ext cx="2402640" cy="380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8" name="CustomShape 5"/>
            <p:cNvSpPr/>
            <p:nvPr/>
          </p:nvSpPr>
          <p:spPr>
            <a:xfrm>
              <a:off x="2742840" y="1197000"/>
              <a:ext cx="2724840" cy="50436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9" name="CustomShape 6"/>
          <p:cNvSpPr/>
          <p:nvPr/>
        </p:nvSpPr>
        <p:spPr>
          <a:xfrm>
            <a:off x="1921680" y="1700280"/>
            <a:ext cx="6598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perturbation expansion for the Transition Matrix Element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0" name="Picture 38" descr=""/>
          <p:cNvPicPr/>
          <p:nvPr/>
        </p:nvPicPr>
        <p:blipFill>
          <a:blip r:embed="rId2"/>
          <a:stretch/>
        </p:blipFill>
        <p:spPr>
          <a:xfrm>
            <a:off x="1459080" y="1814400"/>
            <a:ext cx="321840" cy="31716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1352160" y="4284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  <a:ea typeface="DejaVu Sans"/>
              </a:rPr>
              <a:t>Interaction by Particle Exchange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601920" y="1700280"/>
            <a:ext cx="84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508320" y="3033720"/>
            <a:ext cx="77778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particle scattering, the first two terms in the perturbation series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 be viewed as: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214" name="Group 10"/>
          <p:cNvGrpSpPr/>
          <p:nvPr/>
        </p:nvGrpSpPr>
        <p:grpSpPr>
          <a:xfrm>
            <a:off x="2711160" y="3743640"/>
            <a:ext cx="1379520" cy="924840"/>
            <a:chOff x="2711160" y="3743640"/>
            <a:chExt cx="1379520" cy="924840"/>
          </a:xfrm>
        </p:grpSpPr>
        <p:grpSp>
          <p:nvGrpSpPr>
            <p:cNvPr id="215" name="Group 11"/>
            <p:cNvGrpSpPr/>
            <p:nvPr/>
          </p:nvGrpSpPr>
          <p:grpSpPr>
            <a:xfrm>
              <a:off x="3016800" y="4335480"/>
              <a:ext cx="665280" cy="205560"/>
              <a:chOff x="3016800" y="4335480"/>
              <a:chExt cx="665280" cy="205560"/>
            </a:xfrm>
          </p:grpSpPr>
          <p:sp>
            <p:nvSpPr>
              <p:cNvPr id="216" name="Line 12"/>
              <p:cNvSpPr/>
              <p:nvPr/>
            </p:nvSpPr>
            <p:spPr>
              <a:xfrm flipV="1">
                <a:off x="3016800" y="4421880"/>
                <a:ext cx="390600" cy="119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Line 13"/>
              <p:cNvSpPr/>
              <p:nvPr/>
            </p:nvSpPr>
            <p:spPr>
              <a:xfrm flipV="1">
                <a:off x="3016800" y="4335480"/>
                <a:ext cx="665280" cy="2055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18" name="Group 14"/>
            <p:cNvGrpSpPr/>
            <p:nvPr/>
          </p:nvGrpSpPr>
          <p:grpSpPr>
            <a:xfrm>
              <a:off x="3671280" y="3743640"/>
              <a:ext cx="419400" cy="596160"/>
              <a:chOff x="3671280" y="3743640"/>
              <a:chExt cx="419400" cy="596160"/>
            </a:xfrm>
          </p:grpSpPr>
          <p:sp>
            <p:nvSpPr>
              <p:cNvPr id="219" name="Line 15"/>
              <p:cNvSpPr/>
              <p:nvPr/>
            </p:nvSpPr>
            <p:spPr>
              <a:xfrm flipV="1">
                <a:off x="3671280" y="3990600"/>
                <a:ext cx="246960" cy="3488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" name="Line 16"/>
              <p:cNvSpPr/>
              <p:nvPr/>
            </p:nvSpPr>
            <p:spPr>
              <a:xfrm flipV="1">
                <a:off x="3671280" y="3743640"/>
                <a:ext cx="419400" cy="596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21" name="Picture 70" descr=""/>
            <p:cNvPicPr/>
            <p:nvPr/>
          </p:nvPicPr>
          <p:blipFill>
            <a:blip r:embed="rId3"/>
            <a:stretch/>
          </p:blipFill>
          <p:spPr>
            <a:xfrm>
              <a:off x="3764160" y="4336920"/>
              <a:ext cx="266040" cy="2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2" name="CustomShape 17"/>
            <p:cNvSpPr/>
            <p:nvPr/>
          </p:nvSpPr>
          <p:spPr>
            <a:xfrm>
              <a:off x="2711160" y="4300560"/>
              <a:ext cx="24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i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3" name="CustomShape 18"/>
          <p:cNvSpPr/>
          <p:nvPr/>
        </p:nvSpPr>
        <p:spPr>
          <a:xfrm>
            <a:off x="4123800" y="3465360"/>
            <a:ext cx="256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f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224" name="Group 19"/>
          <p:cNvGrpSpPr/>
          <p:nvPr/>
        </p:nvGrpSpPr>
        <p:grpSpPr>
          <a:xfrm>
            <a:off x="4955760" y="3429000"/>
            <a:ext cx="1344960" cy="1418760"/>
            <a:chOff x="4955760" y="3429000"/>
            <a:chExt cx="1344960" cy="1418760"/>
          </a:xfrm>
        </p:grpSpPr>
        <p:grpSp>
          <p:nvGrpSpPr>
            <p:cNvPr id="225" name="Group 20"/>
            <p:cNvGrpSpPr/>
            <p:nvPr/>
          </p:nvGrpSpPr>
          <p:grpSpPr>
            <a:xfrm>
              <a:off x="5288760" y="4478040"/>
              <a:ext cx="664200" cy="206280"/>
              <a:chOff x="5288760" y="4478040"/>
              <a:chExt cx="664200" cy="206280"/>
            </a:xfrm>
          </p:grpSpPr>
          <p:sp>
            <p:nvSpPr>
              <p:cNvPr id="226" name="Line 21"/>
              <p:cNvSpPr/>
              <p:nvPr/>
            </p:nvSpPr>
            <p:spPr>
              <a:xfrm flipV="1">
                <a:off x="5288760" y="4564800"/>
                <a:ext cx="389880" cy="11952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Line 22"/>
              <p:cNvSpPr/>
              <p:nvPr/>
            </p:nvSpPr>
            <p:spPr>
              <a:xfrm flipV="1">
                <a:off x="5288760" y="4478040"/>
                <a:ext cx="664200" cy="20628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28" name="Group 23"/>
            <p:cNvGrpSpPr/>
            <p:nvPr/>
          </p:nvGrpSpPr>
          <p:grpSpPr>
            <a:xfrm>
              <a:off x="5512680" y="3564360"/>
              <a:ext cx="418320" cy="596160"/>
              <a:chOff x="5512680" y="3564360"/>
              <a:chExt cx="418320" cy="596160"/>
            </a:xfrm>
          </p:grpSpPr>
          <p:sp>
            <p:nvSpPr>
              <p:cNvPr id="229" name="Line 24"/>
              <p:cNvSpPr/>
              <p:nvPr/>
            </p:nvSpPr>
            <p:spPr>
              <a:xfrm flipV="1">
                <a:off x="5512680" y="3811320"/>
                <a:ext cx="246240" cy="3488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Line 25"/>
              <p:cNvSpPr/>
              <p:nvPr/>
            </p:nvSpPr>
            <p:spPr>
              <a:xfrm flipV="1">
                <a:off x="5512680" y="3564360"/>
                <a:ext cx="418320" cy="596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Line 26"/>
            <p:cNvSpPr/>
            <p:nvPr/>
          </p:nvSpPr>
          <p:spPr>
            <a:xfrm flipH="1" flipV="1">
              <a:off x="5704200" y="4293720"/>
              <a:ext cx="232920" cy="179640"/>
            </a:xfrm>
            <a:prstGeom prst="line">
              <a:avLst/>
            </a:prstGeom>
            <a:ln w="28440">
              <a:solidFill>
                <a:srgbClr val="008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Line 27"/>
            <p:cNvSpPr/>
            <p:nvPr/>
          </p:nvSpPr>
          <p:spPr>
            <a:xfrm flipH="1" flipV="1">
              <a:off x="5504760" y="4149720"/>
              <a:ext cx="431640" cy="324000"/>
            </a:xfrm>
            <a:prstGeom prst="line">
              <a:avLst/>
            </a:prstGeom>
            <a:ln w="2844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3" name="Picture 74" descr=""/>
            <p:cNvPicPr/>
            <p:nvPr/>
          </p:nvPicPr>
          <p:blipFill>
            <a:blip r:embed="rId4"/>
            <a:stretch/>
          </p:blipFill>
          <p:spPr>
            <a:xfrm>
              <a:off x="5173200" y="3862440"/>
              <a:ext cx="313920" cy="261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75" descr=""/>
            <p:cNvPicPr/>
            <p:nvPr/>
          </p:nvPicPr>
          <p:blipFill>
            <a:blip r:embed="rId5"/>
            <a:stretch/>
          </p:blipFill>
          <p:spPr>
            <a:xfrm>
              <a:off x="6035040" y="4365720"/>
              <a:ext cx="265680" cy="26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5" name="CustomShape 28"/>
            <p:cNvSpPr/>
            <p:nvPr/>
          </p:nvSpPr>
          <p:spPr>
            <a:xfrm>
              <a:off x="4955760" y="4479840"/>
              <a:ext cx="24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36" name="CustomShape 29"/>
            <p:cNvSpPr/>
            <p:nvPr/>
          </p:nvSpPr>
          <p:spPr>
            <a:xfrm>
              <a:off x="5922360" y="3429000"/>
              <a:ext cx="24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f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37" name="CustomShape 30"/>
            <p:cNvSpPr/>
            <p:nvPr/>
          </p:nvSpPr>
          <p:spPr>
            <a:xfrm>
              <a:off x="5686200" y="3860640"/>
              <a:ext cx="24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j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38" name="CustomShape 31"/>
          <p:cNvSpPr/>
          <p:nvPr/>
        </p:nvSpPr>
        <p:spPr>
          <a:xfrm>
            <a:off x="1208160" y="3754440"/>
            <a:ext cx="148644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 in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 potential”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39" name="CustomShape 32"/>
          <p:cNvSpPr/>
          <p:nvPr/>
        </p:nvSpPr>
        <p:spPr>
          <a:xfrm>
            <a:off x="6608160" y="3824280"/>
            <a:ext cx="212796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 via an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intermediate state”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40" name="CustomShape 33"/>
          <p:cNvSpPr/>
          <p:nvPr/>
        </p:nvSpPr>
        <p:spPr>
          <a:xfrm>
            <a:off x="594720" y="4797360"/>
            <a:ext cx="81496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“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Classical picture” –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particles act as sources for fields which give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rise a potential in which other particles scatter –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“action at  a distance”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1" name="CustomShape 34"/>
          <p:cNvSpPr/>
          <p:nvPr/>
        </p:nvSpPr>
        <p:spPr>
          <a:xfrm>
            <a:off x="599760" y="5483160"/>
            <a:ext cx="795132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“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Field Theory picture” –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forces arise due to the exchange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of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virtual particles. No action at a distance +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forces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between particles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now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due to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2" name="Picture 89" descr=""/>
          <p:cNvPicPr/>
          <p:nvPr/>
        </p:nvPicPr>
        <p:blipFill>
          <a:blip r:embed="rId6"/>
          <a:stretch/>
        </p:blipFill>
        <p:spPr>
          <a:xfrm>
            <a:off x="1979640" y="2211480"/>
            <a:ext cx="4483080" cy="856800"/>
          </a:xfrm>
          <a:prstGeom prst="rect">
            <a:avLst/>
          </a:prstGeom>
          <a:ln>
            <a:noFill/>
          </a:ln>
        </p:spPr>
      </p:pic>
      <p:sp>
        <p:nvSpPr>
          <p:cNvPr id="243" name="CustomShape 35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F468D26-0613-446F-950D-76052AFD882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90720" y="1341360"/>
            <a:ext cx="5935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One possible space-time picture of this process is: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211680" y="4221000"/>
            <a:ext cx="6638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corresponding term in the perturbation expansion is: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8" name="Picture 70" descr=""/>
          <p:cNvPicPr/>
          <p:nvPr/>
        </p:nvPicPr>
        <p:blipFill>
          <a:blip r:embed="rId1"/>
          <a:stretch/>
        </p:blipFill>
        <p:spPr>
          <a:xfrm>
            <a:off x="2609280" y="4605480"/>
            <a:ext cx="4220640" cy="1594800"/>
          </a:xfrm>
          <a:prstGeom prst="rect">
            <a:avLst/>
          </a:prstGeom>
          <a:ln>
            <a:noFill/>
          </a:ln>
        </p:spPr>
      </p:pic>
      <p:grpSp>
        <p:nvGrpSpPr>
          <p:cNvPr id="249" name="Group 5"/>
          <p:cNvGrpSpPr/>
          <p:nvPr/>
        </p:nvGrpSpPr>
        <p:grpSpPr>
          <a:xfrm>
            <a:off x="714960" y="1413000"/>
            <a:ext cx="7809840" cy="2858760"/>
            <a:chOff x="714960" y="1413000"/>
            <a:chExt cx="7809840" cy="2858760"/>
          </a:xfrm>
        </p:grpSpPr>
        <p:sp>
          <p:nvSpPr>
            <p:cNvPr id="250" name="CustomShape 6"/>
            <p:cNvSpPr/>
            <p:nvPr/>
          </p:nvSpPr>
          <p:spPr>
            <a:xfrm>
              <a:off x="1198440" y="1413000"/>
              <a:ext cx="166680" cy="39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Line 7"/>
            <p:cNvSpPr/>
            <p:nvPr/>
          </p:nvSpPr>
          <p:spPr>
            <a:xfrm flipV="1">
              <a:off x="1114920" y="1815840"/>
              <a:ext cx="360" cy="22669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2" name="Line 8"/>
            <p:cNvSpPr/>
            <p:nvPr/>
          </p:nvSpPr>
          <p:spPr>
            <a:xfrm>
              <a:off x="816120" y="3940200"/>
              <a:ext cx="275904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3" name="Group 9"/>
            <p:cNvGrpSpPr/>
            <p:nvPr/>
          </p:nvGrpSpPr>
          <p:grpSpPr>
            <a:xfrm>
              <a:off x="1513440" y="2102040"/>
              <a:ext cx="599400" cy="325440"/>
              <a:chOff x="1513440" y="2102040"/>
              <a:chExt cx="599400" cy="325440"/>
            </a:xfrm>
          </p:grpSpPr>
          <p:sp>
            <p:nvSpPr>
              <p:cNvPr id="254" name="Line 10"/>
              <p:cNvSpPr/>
              <p:nvPr/>
            </p:nvSpPr>
            <p:spPr>
              <a:xfrm>
                <a:off x="1513440" y="2103480"/>
                <a:ext cx="39996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5" name="Line 11"/>
              <p:cNvSpPr/>
              <p:nvPr/>
            </p:nvSpPr>
            <p:spPr>
              <a:xfrm>
                <a:off x="1513440" y="2102040"/>
                <a:ext cx="599400" cy="325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6" name="Group 12"/>
            <p:cNvGrpSpPr/>
            <p:nvPr/>
          </p:nvGrpSpPr>
          <p:grpSpPr>
            <a:xfrm>
              <a:off x="2099880" y="2042640"/>
              <a:ext cx="1153440" cy="378720"/>
              <a:chOff x="2099880" y="2042640"/>
              <a:chExt cx="1153440" cy="378720"/>
            </a:xfrm>
          </p:grpSpPr>
          <p:sp>
            <p:nvSpPr>
              <p:cNvPr id="257" name="Line 13"/>
              <p:cNvSpPr/>
              <p:nvPr/>
            </p:nvSpPr>
            <p:spPr>
              <a:xfrm flipV="1">
                <a:off x="2101680" y="2168280"/>
                <a:ext cx="767880" cy="253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8" name="Line 14"/>
              <p:cNvSpPr/>
              <p:nvPr/>
            </p:nvSpPr>
            <p:spPr>
              <a:xfrm flipV="1">
                <a:off x="2099880" y="2042640"/>
                <a:ext cx="1153440" cy="376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59" name="Group 15"/>
            <p:cNvGrpSpPr/>
            <p:nvPr/>
          </p:nvGrpSpPr>
          <p:grpSpPr>
            <a:xfrm>
              <a:off x="2111040" y="2425680"/>
              <a:ext cx="499680" cy="577440"/>
              <a:chOff x="2111040" y="2425680"/>
              <a:chExt cx="499680" cy="577440"/>
            </a:xfrm>
          </p:grpSpPr>
          <p:sp>
            <p:nvSpPr>
              <p:cNvPr id="260" name="Line 16"/>
              <p:cNvSpPr/>
              <p:nvPr/>
            </p:nvSpPr>
            <p:spPr>
              <a:xfrm>
                <a:off x="2111040" y="2428200"/>
                <a:ext cx="333360" cy="383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Line 17"/>
              <p:cNvSpPr/>
              <p:nvPr/>
            </p:nvSpPr>
            <p:spPr>
              <a:xfrm>
                <a:off x="2111040" y="2425680"/>
                <a:ext cx="499680" cy="5774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2" name="Group 18"/>
            <p:cNvGrpSpPr/>
            <p:nvPr/>
          </p:nvGrpSpPr>
          <p:grpSpPr>
            <a:xfrm>
              <a:off x="2609640" y="3002040"/>
              <a:ext cx="599040" cy="325440"/>
              <a:chOff x="2609640" y="3002040"/>
              <a:chExt cx="599040" cy="325440"/>
            </a:xfrm>
          </p:grpSpPr>
          <p:sp>
            <p:nvSpPr>
              <p:cNvPr id="263" name="Line 19"/>
              <p:cNvSpPr/>
              <p:nvPr/>
            </p:nvSpPr>
            <p:spPr>
              <a:xfrm>
                <a:off x="2609640" y="3003480"/>
                <a:ext cx="39960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Line 20"/>
              <p:cNvSpPr/>
              <p:nvPr/>
            </p:nvSpPr>
            <p:spPr>
              <a:xfrm>
                <a:off x="2609640" y="3002040"/>
                <a:ext cx="599040" cy="3254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5" name="Group 21"/>
            <p:cNvGrpSpPr/>
            <p:nvPr/>
          </p:nvGrpSpPr>
          <p:grpSpPr>
            <a:xfrm>
              <a:off x="1436040" y="2977920"/>
              <a:ext cx="1153800" cy="378720"/>
              <a:chOff x="1436040" y="2977920"/>
              <a:chExt cx="1153800" cy="378720"/>
            </a:xfrm>
          </p:grpSpPr>
          <p:sp>
            <p:nvSpPr>
              <p:cNvPr id="266" name="Line 22"/>
              <p:cNvSpPr/>
              <p:nvPr/>
            </p:nvSpPr>
            <p:spPr>
              <a:xfrm flipV="1">
                <a:off x="1437840" y="3103560"/>
                <a:ext cx="768240" cy="253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Line 23"/>
              <p:cNvSpPr/>
              <p:nvPr/>
            </p:nvSpPr>
            <p:spPr>
              <a:xfrm flipV="1">
                <a:off x="1436040" y="2977920"/>
                <a:ext cx="1153800" cy="376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8" name="CustomShape 24"/>
            <p:cNvSpPr/>
            <p:nvPr/>
          </p:nvSpPr>
          <p:spPr>
            <a:xfrm>
              <a:off x="1218960" y="1816200"/>
              <a:ext cx="3160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69" name="CustomShape 25"/>
            <p:cNvSpPr/>
            <p:nvPr/>
          </p:nvSpPr>
          <p:spPr>
            <a:xfrm>
              <a:off x="3245400" y="1754280"/>
              <a:ext cx="3038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0" name="CustomShape 26"/>
            <p:cNvSpPr/>
            <p:nvPr/>
          </p:nvSpPr>
          <p:spPr>
            <a:xfrm>
              <a:off x="1175040" y="3086280"/>
              <a:ext cx="32220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1" name="CustomShape 27"/>
            <p:cNvSpPr/>
            <p:nvPr/>
          </p:nvSpPr>
          <p:spPr>
            <a:xfrm>
              <a:off x="3162240" y="3086280"/>
              <a:ext cx="3326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2" name="CustomShape 28"/>
            <p:cNvSpPr/>
            <p:nvPr/>
          </p:nvSpPr>
          <p:spPr>
            <a:xfrm>
              <a:off x="2398680" y="2379600"/>
              <a:ext cx="3326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3" name="CustomShape 29"/>
            <p:cNvSpPr/>
            <p:nvPr/>
          </p:nvSpPr>
          <p:spPr>
            <a:xfrm>
              <a:off x="1955520" y="1971720"/>
              <a:ext cx="417960" cy="40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V</a:t>
              </a:r>
              <a:r>
                <a:rPr b="0" i="1" lang="es-ES" sz="1800" spc="-1" strike="noStrike" baseline="-25000">
                  <a:solidFill>
                    <a:srgbClr val="000000"/>
                  </a:solidFill>
                  <a:latin typeface="Palatino"/>
                  <a:ea typeface="DejaVu Sans"/>
                </a:rPr>
                <a:t>ji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74" name="CustomShape 30"/>
            <p:cNvSpPr/>
            <p:nvPr/>
          </p:nvSpPr>
          <p:spPr>
            <a:xfrm>
              <a:off x="2317320" y="3003480"/>
              <a:ext cx="417960" cy="40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V</a:t>
              </a:r>
              <a:r>
                <a:rPr b="0" i="1" lang="es-ES" sz="1800" spc="-1" strike="noStrike" baseline="-25000">
                  <a:solidFill>
                    <a:srgbClr val="000000"/>
                  </a:solidFill>
                  <a:latin typeface="Palatino"/>
                  <a:ea typeface="DejaVu Sans"/>
                </a:rPr>
                <a:t>fj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75" name="CustomShape 31"/>
            <p:cNvSpPr/>
            <p:nvPr/>
          </p:nvSpPr>
          <p:spPr>
            <a:xfrm>
              <a:off x="1474920" y="348300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i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6" name="CustomShape 32"/>
            <p:cNvSpPr/>
            <p:nvPr/>
          </p:nvSpPr>
          <p:spPr>
            <a:xfrm>
              <a:off x="2206080" y="348300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j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7" name="CustomShape 33"/>
            <p:cNvSpPr/>
            <p:nvPr/>
          </p:nvSpPr>
          <p:spPr>
            <a:xfrm>
              <a:off x="2879640" y="347184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f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8" name="Line 34"/>
            <p:cNvSpPr/>
            <p:nvPr/>
          </p:nvSpPr>
          <p:spPr>
            <a:xfrm flipV="1">
              <a:off x="1647000" y="1887120"/>
              <a:ext cx="360" cy="162108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Line 35"/>
            <p:cNvSpPr/>
            <p:nvPr/>
          </p:nvSpPr>
          <p:spPr>
            <a:xfrm flipV="1">
              <a:off x="2377800" y="1887120"/>
              <a:ext cx="360" cy="162108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Line 36"/>
            <p:cNvSpPr/>
            <p:nvPr/>
          </p:nvSpPr>
          <p:spPr>
            <a:xfrm flipV="1">
              <a:off x="3075480" y="1851120"/>
              <a:ext cx="360" cy="162072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37"/>
            <p:cNvSpPr/>
            <p:nvPr/>
          </p:nvSpPr>
          <p:spPr>
            <a:xfrm>
              <a:off x="2848320" y="3903840"/>
              <a:ext cx="631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2" name="CustomShape 38"/>
            <p:cNvSpPr/>
            <p:nvPr/>
          </p:nvSpPr>
          <p:spPr>
            <a:xfrm rot="16200000">
              <a:off x="528120" y="1988640"/>
              <a:ext cx="741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3" name="CustomShape 39"/>
            <p:cNvSpPr/>
            <p:nvPr/>
          </p:nvSpPr>
          <p:spPr>
            <a:xfrm>
              <a:off x="3906000" y="1851120"/>
              <a:ext cx="15858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Initial state </a:t>
              </a: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i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4" name="CustomShape 40"/>
            <p:cNvSpPr/>
            <p:nvPr/>
          </p:nvSpPr>
          <p:spPr>
            <a:xfrm>
              <a:off x="3900240" y="2138400"/>
              <a:ext cx="1547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Final state </a:t>
              </a: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f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5" name="CustomShape 41"/>
            <p:cNvSpPr/>
            <p:nvPr/>
          </p:nvSpPr>
          <p:spPr>
            <a:xfrm>
              <a:off x="3929040" y="2463840"/>
              <a:ext cx="23220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Intermediate state </a:t>
              </a:r>
              <a:r>
                <a:rPr b="0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j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6" name="CustomShape 42"/>
            <p:cNvSpPr/>
            <p:nvPr/>
          </p:nvSpPr>
          <p:spPr>
            <a:xfrm>
              <a:off x="3881880" y="2935440"/>
              <a:ext cx="4642920" cy="73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This time-ordered diagram corresponds to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  </a:t>
              </a: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“emitting”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and then </a:t>
              </a:r>
              <a:r>
                <a:rPr b="0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“absorbing”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87" name="Picture 73" descr=""/>
            <p:cNvPicPr/>
            <p:nvPr/>
          </p:nvPicPr>
          <p:blipFill>
            <a:blip r:embed="rId2"/>
            <a:stretch/>
          </p:blipFill>
          <p:spPr>
            <a:xfrm>
              <a:off x="5535360" y="1889280"/>
              <a:ext cx="615240" cy="285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8" name="Picture 74" descr=""/>
            <p:cNvPicPr/>
            <p:nvPr/>
          </p:nvPicPr>
          <p:blipFill>
            <a:blip r:embed="rId3"/>
            <a:stretch/>
          </p:blipFill>
          <p:spPr>
            <a:xfrm>
              <a:off x="5535360" y="2175120"/>
              <a:ext cx="615240" cy="285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9" name="Picture 75" descr=""/>
            <p:cNvPicPr/>
            <p:nvPr/>
          </p:nvPicPr>
          <p:blipFill>
            <a:blip r:embed="rId4"/>
            <a:stretch/>
          </p:blipFill>
          <p:spPr>
            <a:xfrm>
              <a:off x="6241680" y="2498760"/>
              <a:ext cx="1054440" cy="285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0" name="Group 43"/>
          <p:cNvGrpSpPr/>
          <p:nvPr/>
        </p:nvGrpSpPr>
        <p:grpSpPr>
          <a:xfrm>
            <a:off x="357840" y="701640"/>
            <a:ext cx="7198920" cy="642240"/>
            <a:chOff x="357840" y="701640"/>
            <a:chExt cx="7198920" cy="642240"/>
          </a:xfrm>
        </p:grpSpPr>
        <p:sp>
          <p:nvSpPr>
            <p:cNvPr id="291" name="CustomShape 44"/>
            <p:cNvSpPr/>
            <p:nvPr/>
          </p:nvSpPr>
          <p:spPr>
            <a:xfrm>
              <a:off x="357840" y="701640"/>
              <a:ext cx="7096680" cy="64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Consider the particle interaction                                which occurs 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via an intermediate state corresponding to the exchange of particle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92" name="Picture 72" descr=""/>
            <p:cNvPicPr/>
            <p:nvPr/>
          </p:nvPicPr>
          <p:blipFill>
            <a:blip r:embed="rId5"/>
            <a:stretch/>
          </p:blipFill>
          <p:spPr>
            <a:xfrm>
              <a:off x="3960000" y="730080"/>
              <a:ext cx="1640880" cy="285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3" name="Picture 76" descr=""/>
            <p:cNvPicPr/>
            <p:nvPr/>
          </p:nvPicPr>
          <p:blipFill>
            <a:blip r:embed="rId6"/>
            <a:stretch/>
          </p:blipFill>
          <p:spPr>
            <a:xfrm>
              <a:off x="7396200" y="1089000"/>
              <a:ext cx="160560" cy="145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4" name="Group 45"/>
          <p:cNvGrpSpPr/>
          <p:nvPr/>
        </p:nvGrpSpPr>
        <p:grpSpPr>
          <a:xfrm>
            <a:off x="415080" y="6129360"/>
            <a:ext cx="7276680" cy="462960"/>
            <a:chOff x="415080" y="6129360"/>
            <a:chExt cx="7276680" cy="462960"/>
          </a:xfrm>
        </p:grpSpPr>
        <p:sp>
          <p:nvSpPr>
            <p:cNvPr id="295" name="CustomShape 46"/>
            <p:cNvSpPr/>
            <p:nvPr/>
          </p:nvSpPr>
          <p:spPr>
            <a:xfrm>
              <a:off x="415080" y="6129360"/>
              <a:ext cx="7276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   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refers to the time-ordering where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a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emits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before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b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absorbs it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96" name="Picture 80" descr=""/>
            <p:cNvPicPr/>
            <p:nvPr/>
          </p:nvPicPr>
          <p:blipFill>
            <a:blip r:embed="rId7"/>
            <a:stretch/>
          </p:blipFill>
          <p:spPr>
            <a:xfrm>
              <a:off x="783720" y="6183360"/>
              <a:ext cx="377640" cy="408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7" name="CustomShape 47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0A462E6-2384-4D74-8811-B97E8AB4C2D6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829440" y="2611440"/>
            <a:ext cx="58161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 </a:t>
            </a:r>
            <a:r>
              <a:rPr b="0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k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runs over all particles in the matrix element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1" name="CustomShape 4"/>
          <p:cNvSpPr/>
          <p:nvPr/>
        </p:nvSpPr>
        <p:spPr>
          <a:xfrm>
            <a:off x="528840" y="3032280"/>
            <a:ext cx="1918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Here we  have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02" name="Group 5"/>
          <p:cNvGrpSpPr/>
          <p:nvPr/>
        </p:nvGrpSpPr>
        <p:grpSpPr>
          <a:xfrm>
            <a:off x="793440" y="4016520"/>
            <a:ext cx="7162920" cy="459360"/>
            <a:chOff x="793440" y="4016520"/>
            <a:chExt cx="7162920" cy="459360"/>
          </a:xfrm>
        </p:grpSpPr>
        <p:sp>
          <p:nvSpPr>
            <p:cNvPr id="303" name="CustomShape 6"/>
            <p:cNvSpPr/>
            <p:nvPr/>
          </p:nvSpPr>
          <p:spPr>
            <a:xfrm>
              <a:off x="793440" y="4016520"/>
              <a:ext cx="716292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               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is the “</a:t>
              </a:r>
              <a:r>
                <a:rPr b="0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Lorentz Invariant”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matrix element for </a:t>
              </a: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Wingdings 3"/>
                  <a:ea typeface="Wingdings 3"/>
                </a:rPr>
                <a:t></a:t>
              </a: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+ x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04" name="Picture 40" descr=""/>
            <p:cNvPicPr/>
            <p:nvPr/>
          </p:nvPicPr>
          <p:blipFill>
            <a:blip r:embed="rId1"/>
            <a:stretch/>
          </p:blipFill>
          <p:spPr>
            <a:xfrm>
              <a:off x="883440" y="4124160"/>
              <a:ext cx="1025280" cy="322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5" name="CustomShape 7"/>
          <p:cNvSpPr/>
          <p:nvPr/>
        </p:nvSpPr>
        <p:spPr>
          <a:xfrm>
            <a:off x="592920" y="4437000"/>
            <a:ext cx="7247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simplest Lorentz Invariant quantity is a scalar, in this case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06" name="Group 8"/>
          <p:cNvGrpSpPr/>
          <p:nvPr/>
        </p:nvGrpSpPr>
        <p:grpSpPr>
          <a:xfrm>
            <a:off x="832320" y="5384880"/>
            <a:ext cx="6669000" cy="459360"/>
            <a:chOff x="832320" y="5384880"/>
            <a:chExt cx="6669000" cy="459360"/>
          </a:xfrm>
        </p:grpSpPr>
        <p:pic>
          <p:nvPicPr>
            <p:cNvPr id="307" name="Picture 44" descr=""/>
            <p:cNvPicPr/>
            <p:nvPr/>
          </p:nvPicPr>
          <p:blipFill>
            <a:blip r:embed="rId2"/>
            <a:stretch/>
          </p:blipFill>
          <p:spPr>
            <a:xfrm>
              <a:off x="832320" y="5492880"/>
              <a:ext cx="365760" cy="277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8" name="CustomShape 9"/>
            <p:cNvSpPr/>
            <p:nvPr/>
          </p:nvSpPr>
          <p:spPr>
            <a:xfrm>
              <a:off x="1454040" y="5384880"/>
              <a:ext cx="60472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is a measure of the strength of the interaction </a:t>
              </a: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Wingdings 3"/>
                  <a:ea typeface="Wingdings 3"/>
                </a:rPr>
                <a:t></a:t>
              </a: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+ x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09" name="Picture 60" descr=""/>
          <p:cNvPicPr/>
          <p:nvPr/>
        </p:nvPicPr>
        <p:blipFill>
          <a:blip r:embed="rId3"/>
          <a:stretch/>
        </p:blipFill>
        <p:spPr>
          <a:xfrm>
            <a:off x="2363400" y="3274920"/>
            <a:ext cx="3316680" cy="730080"/>
          </a:xfrm>
          <a:prstGeom prst="rect">
            <a:avLst/>
          </a:prstGeom>
          <a:ln>
            <a:noFill/>
          </a:ln>
        </p:spPr>
      </p:pic>
      <p:pic>
        <p:nvPicPr>
          <p:cNvPr id="310" name="Picture 61" descr=""/>
          <p:cNvPicPr/>
          <p:nvPr/>
        </p:nvPicPr>
        <p:blipFill>
          <a:blip r:embed="rId4"/>
          <a:stretch/>
        </p:blipFill>
        <p:spPr>
          <a:xfrm>
            <a:off x="2393640" y="4834080"/>
            <a:ext cx="3317040" cy="642600"/>
          </a:xfrm>
          <a:prstGeom prst="rect">
            <a:avLst/>
          </a:prstGeom>
          <a:ln>
            <a:noFill/>
          </a:ln>
        </p:spPr>
      </p:pic>
      <p:sp>
        <p:nvSpPr>
          <p:cNvPr id="311" name="CustomShape 10"/>
          <p:cNvSpPr/>
          <p:nvPr/>
        </p:nvSpPr>
        <p:spPr>
          <a:xfrm>
            <a:off x="622800" y="6265800"/>
            <a:ext cx="5890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Note : in this “illustrative” example </a:t>
            </a:r>
            <a:r>
              <a:rPr b="1" i="1" lang="es-ES" sz="1800" spc="-1" strike="noStrike">
                <a:solidFill>
                  <a:srgbClr val="800080"/>
                </a:solidFill>
                <a:latin typeface="Palatino"/>
                <a:ea typeface="DejaVu Sans"/>
              </a:rPr>
              <a:t>g </a:t>
            </a:r>
            <a:r>
              <a:rPr b="1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is not dimensionless. 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312" name="Group 11"/>
          <p:cNvGrpSpPr/>
          <p:nvPr/>
        </p:nvGrpSpPr>
        <p:grpSpPr>
          <a:xfrm>
            <a:off x="537840" y="620640"/>
            <a:ext cx="7812360" cy="2160360"/>
            <a:chOff x="537840" y="620640"/>
            <a:chExt cx="7812360" cy="2160360"/>
          </a:xfrm>
        </p:grpSpPr>
        <p:grpSp>
          <p:nvGrpSpPr>
            <p:cNvPr id="313" name="Group 12"/>
            <p:cNvGrpSpPr/>
            <p:nvPr/>
          </p:nvGrpSpPr>
          <p:grpSpPr>
            <a:xfrm>
              <a:off x="6094800" y="620640"/>
              <a:ext cx="2255400" cy="1223640"/>
              <a:chOff x="6094800" y="620640"/>
              <a:chExt cx="2255400" cy="1223640"/>
            </a:xfrm>
          </p:grpSpPr>
          <p:grpSp>
            <p:nvGrpSpPr>
              <p:cNvPr id="314" name="Group 13"/>
              <p:cNvGrpSpPr/>
              <p:nvPr/>
            </p:nvGrpSpPr>
            <p:grpSpPr>
              <a:xfrm>
                <a:off x="6389640" y="942840"/>
                <a:ext cx="598680" cy="325440"/>
                <a:chOff x="6389640" y="942840"/>
                <a:chExt cx="598680" cy="325440"/>
              </a:xfrm>
            </p:grpSpPr>
            <p:sp>
              <p:nvSpPr>
                <p:cNvPr id="315" name="Line 14"/>
                <p:cNvSpPr/>
                <p:nvPr/>
              </p:nvSpPr>
              <p:spPr>
                <a:xfrm>
                  <a:off x="6389640" y="944280"/>
                  <a:ext cx="399240" cy="21600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6" name="Line 15"/>
                <p:cNvSpPr/>
                <p:nvPr/>
              </p:nvSpPr>
              <p:spPr>
                <a:xfrm>
                  <a:off x="6389640" y="942840"/>
                  <a:ext cx="598680" cy="3254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17" name="Group 16"/>
              <p:cNvGrpSpPr/>
              <p:nvPr/>
            </p:nvGrpSpPr>
            <p:grpSpPr>
              <a:xfrm>
                <a:off x="6975720" y="883800"/>
                <a:ext cx="1153440" cy="378360"/>
                <a:chOff x="6975720" y="883800"/>
                <a:chExt cx="1153440" cy="378360"/>
              </a:xfrm>
            </p:grpSpPr>
            <p:sp>
              <p:nvSpPr>
                <p:cNvPr id="318" name="Line 17"/>
                <p:cNvSpPr/>
                <p:nvPr/>
              </p:nvSpPr>
              <p:spPr>
                <a:xfrm flipV="1">
                  <a:off x="6977160" y="1009440"/>
                  <a:ext cx="768240" cy="2527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9" name="Line 18"/>
                <p:cNvSpPr/>
                <p:nvPr/>
              </p:nvSpPr>
              <p:spPr>
                <a:xfrm flipV="1">
                  <a:off x="6975720" y="883800"/>
                  <a:ext cx="1153440" cy="3765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20" name="Group 19"/>
              <p:cNvGrpSpPr/>
              <p:nvPr/>
            </p:nvGrpSpPr>
            <p:grpSpPr>
              <a:xfrm>
                <a:off x="6987240" y="1266840"/>
                <a:ext cx="498960" cy="577440"/>
                <a:chOff x="6987240" y="1266840"/>
                <a:chExt cx="498960" cy="577440"/>
              </a:xfrm>
            </p:grpSpPr>
            <p:sp>
              <p:nvSpPr>
                <p:cNvPr id="321" name="Line 20"/>
                <p:cNvSpPr/>
                <p:nvPr/>
              </p:nvSpPr>
              <p:spPr>
                <a:xfrm>
                  <a:off x="6987240" y="1269360"/>
                  <a:ext cx="333000" cy="3830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2" name="Line 21"/>
                <p:cNvSpPr/>
                <p:nvPr/>
              </p:nvSpPr>
              <p:spPr>
                <a:xfrm>
                  <a:off x="6987240" y="1266840"/>
                  <a:ext cx="498960" cy="5774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23" name="CustomShape 22"/>
              <p:cNvSpPr/>
              <p:nvPr/>
            </p:nvSpPr>
            <p:spPr>
              <a:xfrm>
                <a:off x="6094800" y="657360"/>
                <a:ext cx="31608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s-ES" sz="2400" spc="-1" strike="noStrike">
                    <a:solidFill>
                      <a:srgbClr val="0000ff"/>
                    </a:solidFill>
                    <a:latin typeface="Palatino"/>
                    <a:ea typeface="DejaVu Sans"/>
                  </a:rPr>
                  <a:t>a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324" name="CustomShape 23"/>
              <p:cNvSpPr/>
              <p:nvPr/>
            </p:nvSpPr>
            <p:spPr>
              <a:xfrm>
                <a:off x="7274880" y="1220760"/>
                <a:ext cx="33264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s-ES" sz="2400" spc="-1" strike="noStrike">
                    <a:solidFill>
                      <a:srgbClr val="000000"/>
                    </a:solidFill>
                    <a:latin typeface="Palatino"/>
                    <a:ea typeface="DejaVu Sans"/>
                  </a:rPr>
                  <a:t>x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325" name="CustomShape 24"/>
              <p:cNvSpPr/>
              <p:nvPr/>
            </p:nvSpPr>
            <p:spPr>
              <a:xfrm>
                <a:off x="6838920" y="812880"/>
                <a:ext cx="354240" cy="405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s-ES" sz="1800" spc="-1" strike="noStrike">
                    <a:solidFill>
                      <a:srgbClr val="000000"/>
                    </a:solidFill>
                    <a:latin typeface="Palatino"/>
                    <a:ea typeface="DejaVu Sans"/>
                  </a:rPr>
                  <a:t>g</a:t>
                </a:r>
                <a:r>
                  <a:rPr b="0" i="1" lang="es-ES" sz="1800" spc="-1" strike="noStrike" baseline="-25000">
                    <a:solidFill>
                      <a:srgbClr val="000000"/>
                    </a:solidFill>
                    <a:latin typeface="Palatino"/>
                    <a:ea typeface="DejaVu Sans"/>
                  </a:rPr>
                  <a:t>a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326" name="CustomShape 25"/>
              <p:cNvSpPr/>
              <p:nvPr/>
            </p:nvSpPr>
            <p:spPr>
              <a:xfrm>
                <a:off x="8046360" y="620640"/>
                <a:ext cx="30384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s-ES" sz="2400" spc="-1" strike="noStrike">
                    <a:solidFill>
                      <a:srgbClr val="0000ff"/>
                    </a:solidFill>
                    <a:latin typeface="Palatino"/>
                    <a:ea typeface="DejaVu Sans"/>
                  </a:rPr>
                  <a:t>c</a:t>
                </a:r>
                <a:endParaRPr b="0" lang="es-ES" sz="2400" spc="-1" strike="noStrike">
                  <a:latin typeface="Arial"/>
                </a:endParaRPr>
              </a:p>
            </p:txBody>
          </p:sp>
        </p:grpSp>
        <p:sp>
          <p:nvSpPr>
            <p:cNvPr id="327" name="CustomShape 26"/>
            <p:cNvSpPr/>
            <p:nvPr/>
          </p:nvSpPr>
          <p:spPr>
            <a:xfrm>
              <a:off x="626040" y="657000"/>
              <a:ext cx="27532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Need an expression for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28" name="CustomShape 27"/>
            <p:cNvSpPr/>
            <p:nvPr/>
          </p:nvSpPr>
          <p:spPr>
            <a:xfrm>
              <a:off x="4738680" y="658800"/>
              <a:ext cx="4212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29" name="CustomShape 28"/>
            <p:cNvSpPr/>
            <p:nvPr/>
          </p:nvSpPr>
          <p:spPr>
            <a:xfrm>
              <a:off x="920160" y="982440"/>
              <a:ext cx="3057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non-invariant matrix element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30" name="Picture 23" descr=""/>
            <p:cNvPicPr/>
            <p:nvPr/>
          </p:nvPicPr>
          <p:blipFill>
            <a:blip r:embed="rId5"/>
            <a:stretch/>
          </p:blipFill>
          <p:spPr>
            <a:xfrm>
              <a:off x="4172760" y="1060560"/>
              <a:ext cx="295560" cy="29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CustomShape 29"/>
            <p:cNvSpPr/>
            <p:nvPr/>
          </p:nvSpPr>
          <p:spPr>
            <a:xfrm>
              <a:off x="537840" y="1743120"/>
              <a:ext cx="1092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Recall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32" name="Picture 26" descr=""/>
            <p:cNvPicPr/>
            <p:nvPr/>
          </p:nvPicPr>
          <p:blipFill>
            <a:blip r:embed="rId6"/>
            <a:stretch/>
          </p:blipFill>
          <p:spPr>
            <a:xfrm>
              <a:off x="1614600" y="1852560"/>
              <a:ext cx="295200" cy="29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3" name="CustomShape 30"/>
            <p:cNvSpPr/>
            <p:nvPr/>
          </p:nvSpPr>
          <p:spPr>
            <a:xfrm>
              <a:off x="2208600" y="1736640"/>
              <a:ext cx="45313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is related to the invariant matrix element by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34" name="Picture 59" descr=""/>
            <p:cNvPicPr/>
            <p:nvPr/>
          </p:nvPicPr>
          <p:blipFill>
            <a:blip r:embed="rId7"/>
            <a:stretch/>
          </p:blipFill>
          <p:spPr>
            <a:xfrm>
              <a:off x="3469320" y="733320"/>
              <a:ext cx="1188000" cy="32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5" name="Picture 63" descr=""/>
            <p:cNvPicPr/>
            <p:nvPr/>
          </p:nvPicPr>
          <p:blipFill>
            <a:blip r:embed="rId8"/>
            <a:stretch/>
          </p:blipFill>
          <p:spPr>
            <a:xfrm>
              <a:off x="2544840" y="2168640"/>
              <a:ext cx="2424600" cy="61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6" name="CustomShape 31"/>
            <p:cNvSpPr/>
            <p:nvPr/>
          </p:nvSpPr>
          <p:spPr>
            <a:xfrm>
              <a:off x="765360" y="1339920"/>
              <a:ext cx="52405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Ultimately aiming to obtain Lorentz Invariant ME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337" name="CustomShape 32"/>
          <p:cNvSpPr/>
          <p:nvPr/>
        </p:nvSpPr>
        <p:spPr>
          <a:xfrm>
            <a:off x="573840" y="5764320"/>
            <a:ext cx="762516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Note : the matrix element is only LI in the sense that it is defined in terms of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           </a:t>
            </a:r>
            <a:r>
              <a:rPr b="1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LI wave-function normalisations and that the form of the coupling is LI 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338" name="CustomShape 33"/>
          <p:cNvSpPr/>
          <p:nvPr/>
        </p:nvSpPr>
        <p:spPr>
          <a:xfrm>
            <a:off x="1447200" y="3465360"/>
            <a:ext cx="565200" cy="87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1" lang="es-ES" sz="24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ji</a:t>
            </a:r>
            <a:r>
              <a:rPr b="1" lang="es-E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39" name="Line 34"/>
          <p:cNvSpPr/>
          <p:nvPr/>
        </p:nvSpPr>
        <p:spPr>
          <a:xfrm flipV="1">
            <a:off x="1282320" y="4797000"/>
            <a:ext cx="2934360" cy="3492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5"/>
          <p:cNvSpPr/>
          <p:nvPr/>
        </p:nvSpPr>
        <p:spPr>
          <a:xfrm>
            <a:off x="8093880" y="5985000"/>
            <a:ext cx="366120" cy="180360"/>
          </a:xfrm>
          <a:custGeom>
            <a:avLst/>
            <a:gdLst/>
            <a:ahLst/>
            <a:rect l="l" t="t" r="r" b="b"/>
            <a:pathLst>
              <a:path w="1020" h="504">
                <a:moveTo>
                  <a:pt x="1019" y="125"/>
                </a:moveTo>
                <a:lnTo>
                  <a:pt x="231" y="125"/>
                </a:lnTo>
                <a:lnTo>
                  <a:pt x="231" y="0"/>
                </a:lnTo>
                <a:lnTo>
                  <a:pt x="0" y="251"/>
                </a:lnTo>
                <a:lnTo>
                  <a:pt x="231" y="503"/>
                </a:lnTo>
                <a:lnTo>
                  <a:pt x="231" y="377"/>
                </a:lnTo>
                <a:lnTo>
                  <a:pt x="1019" y="377"/>
                </a:lnTo>
                <a:lnTo>
                  <a:pt x="1019" y="125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6"/>
          <p:cNvSpPr/>
          <p:nvPr/>
        </p:nvSpPr>
        <p:spPr>
          <a:xfrm>
            <a:off x="8193240" y="5769000"/>
            <a:ext cx="465480" cy="180720"/>
          </a:xfrm>
          <a:custGeom>
            <a:avLst/>
            <a:gdLst/>
            <a:ahLst/>
            <a:rect l="l" t="t" r="r" b="b"/>
            <a:pathLst>
              <a:path w="1296" h="505">
                <a:moveTo>
                  <a:pt x="1295" y="126"/>
                </a:moveTo>
                <a:lnTo>
                  <a:pt x="231" y="126"/>
                </a:lnTo>
                <a:lnTo>
                  <a:pt x="231" y="0"/>
                </a:lnTo>
                <a:lnTo>
                  <a:pt x="0" y="252"/>
                </a:lnTo>
                <a:lnTo>
                  <a:pt x="231" y="504"/>
                </a:lnTo>
                <a:lnTo>
                  <a:pt x="231" y="378"/>
                </a:lnTo>
                <a:lnTo>
                  <a:pt x="1295" y="378"/>
                </a:lnTo>
                <a:lnTo>
                  <a:pt x="1295" y="126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37"/>
          <p:cNvSpPr/>
          <p:nvPr/>
        </p:nvSpPr>
        <p:spPr>
          <a:xfrm>
            <a:off x="7960320" y="5842080"/>
            <a:ext cx="365760" cy="394920"/>
          </a:xfrm>
          <a:custGeom>
            <a:avLst/>
            <a:gdLst/>
            <a:ahLst/>
            <a:rect l="l" t="t" r="r" b="b"/>
            <a:pathLst>
              <a:path w="1019" h="1100">
                <a:moveTo>
                  <a:pt x="1018" y="274"/>
                </a:moveTo>
                <a:lnTo>
                  <a:pt x="509" y="274"/>
                </a:lnTo>
                <a:lnTo>
                  <a:pt x="509" y="0"/>
                </a:lnTo>
                <a:lnTo>
                  <a:pt x="0" y="549"/>
                </a:lnTo>
                <a:lnTo>
                  <a:pt x="509" y="1099"/>
                </a:lnTo>
                <a:lnTo>
                  <a:pt x="509" y="824"/>
                </a:lnTo>
                <a:lnTo>
                  <a:pt x="1018" y="824"/>
                </a:lnTo>
                <a:lnTo>
                  <a:pt x="1018" y="274"/>
                </a:lnTo>
              </a:path>
            </a:pathLst>
          </a:custGeom>
          <a:solidFill>
            <a:srgbClr val="000090"/>
          </a:solidFill>
          <a:ln w="22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8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" descr=""/>
          <p:cNvPicPr/>
          <p:nvPr/>
        </p:nvPicPr>
        <p:blipFill>
          <a:blip r:embed="rId1"/>
          <a:stretch/>
        </p:blipFill>
        <p:spPr>
          <a:xfrm>
            <a:off x="0" y="213840"/>
            <a:ext cx="9173880" cy="649116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3528360"/>
            <a:ext cx="9143280" cy="31402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6063840" y="3491640"/>
            <a:ext cx="2084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states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42920" y="4250520"/>
            <a:ext cx="8859240" cy="1735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density of states corresponds to the number of momentum states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accessible to a particular decay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of states increases with the momentum of the final-state particles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decay to lighter particles, which will be produced with larger momentum,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are favored  over decays to heavier particles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7" name="CustomShape 4"/>
          <p:cNvSpPr/>
          <p:nvPr/>
        </p:nvSpPr>
        <p:spPr>
          <a:xfrm flipH="1" flipV="1">
            <a:off x="6875640" y="3140280"/>
            <a:ext cx="71280" cy="34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BF1B698F-1646-4B25-8F72-3132652AE3A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346" name="Picture 41" descr=""/>
          <p:cNvPicPr/>
          <p:nvPr/>
        </p:nvPicPr>
        <p:blipFill>
          <a:blip r:embed="rId1"/>
          <a:stretch/>
        </p:blipFill>
        <p:spPr>
          <a:xfrm>
            <a:off x="1686240" y="1432080"/>
            <a:ext cx="5942160" cy="1564920"/>
          </a:xfrm>
          <a:prstGeom prst="rect">
            <a:avLst/>
          </a:prstGeom>
          <a:ln>
            <a:noFill/>
          </a:ln>
        </p:spPr>
      </p:pic>
      <p:grpSp>
        <p:nvGrpSpPr>
          <p:cNvPr id="347" name="Group 3"/>
          <p:cNvGrpSpPr/>
          <p:nvPr/>
        </p:nvGrpSpPr>
        <p:grpSpPr>
          <a:xfrm>
            <a:off x="7271640" y="739800"/>
            <a:ext cx="499680" cy="577440"/>
            <a:chOff x="7271640" y="739800"/>
            <a:chExt cx="499680" cy="577440"/>
          </a:xfrm>
        </p:grpSpPr>
        <p:sp>
          <p:nvSpPr>
            <p:cNvPr id="348" name="Line 4"/>
            <p:cNvSpPr/>
            <p:nvPr/>
          </p:nvSpPr>
          <p:spPr>
            <a:xfrm>
              <a:off x="7271640" y="742320"/>
              <a:ext cx="333000" cy="3830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Line 5"/>
            <p:cNvSpPr/>
            <p:nvPr/>
          </p:nvSpPr>
          <p:spPr>
            <a:xfrm>
              <a:off x="7271640" y="739800"/>
              <a:ext cx="499680" cy="577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0" name="Group 6"/>
          <p:cNvGrpSpPr/>
          <p:nvPr/>
        </p:nvGrpSpPr>
        <p:grpSpPr>
          <a:xfrm>
            <a:off x="7769880" y="1316160"/>
            <a:ext cx="599040" cy="325440"/>
            <a:chOff x="7769880" y="1316160"/>
            <a:chExt cx="599040" cy="325440"/>
          </a:xfrm>
        </p:grpSpPr>
        <p:sp>
          <p:nvSpPr>
            <p:cNvPr id="351" name="Line 7"/>
            <p:cNvSpPr/>
            <p:nvPr/>
          </p:nvSpPr>
          <p:spPr>
            <a:xfrm>
              <a:off x="7769880" y="1317600"/>
              <a:ext cx="399600" cy="2160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Line 8"/>
            <p:cNvSpPr/>
            <p:nvPr/>
          </p:nvSpPr>
          <p:spPr>
            <a:xfrm>
              <a:off x="7769880" y="1316160"/>
              <a:ext cx="599040" cy="3254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3" name="Group 9"/>
          <p:cNvGrpSpPr/>
          <p:nvPr/>
        </p:nvGrpSpPr>
        <p:grpSpPr>
          <a:xfrm>
            <a:off x="6596280" y="1291680"/>
            <a:ext cx="1153800" cy="379080"/>
            <a:chOff x="6596280" y="1291680"/>
            <a:chExt cx="1153800" cy="379080"/>
          </a:xfrm>
        </p:grpSpPr>
        <p:sp>
          <p:nvSpPr>
            <p:cNvPr id="354" name="Line 10"/>
            <p:cNvSpPr/>
            <p:nvPr/>
          </p:nvSpPr>
          <p:spPr>
            <a:xfrm flipV="1">
              <a:off x="6598080" y="1417320"/>
              <a:ext cx="768240" cy="2534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Line 11"/>
            <p:cNvSpPr/>
            <p:nvPr/>
          </p:nvSpPr>
          <p:spPr>
            <a:xfrm flipV="1">
              <a:off x="6596280" y="1291680"/>
              <a:ext cx="1153800" cy="37728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6" name="CustomShape 12"/>
          <p:cNvSpPr/>
          <p:nvPr/>
        </p:nvSpPr>
        <p:spPr>
          <a:xfrm>
            <a:off x="6325200" y="1400040"/>
            <a:ext cx="3434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ff0000"/>
                </a:solidFill>
                <a:latin typeface="Palatino"/>
                <a:ea typeface="DejaVu Sans"/>
              </a:rPr>
              <a:t>b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57" name="CustomShape 13"/>
          <p:cNvSpPr/>
          <p:nvPr/>
        </p:nvSpPr>
        <p:spPr>
          <a:xfrm>
            <a:off x="8314560" y="1400040"/>
            <a:ext cx="3495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ff0000"/>
                </a:solidFill>
                <a:latin typeface="Palatino"/>
                <a:ea typeface="DejaVu Sans"/>
              </a:rPr>
              <a:t>d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58" name="CustomShape 14"/>
          <p:cNvSpPr/>
          <p:nvPr/>
        </p:nvSpPr>
        <p:spPr>
          <a:xfrm>
            <a:off x="7558920" y="693720"/>
            <a:ext cx="3326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359" name="CustomShape 15"/>
          <p:cNvSpPr/>
          <p:nvPr/>
        </p:nvSpPr>
        <p:spPr>
          <a:xfrm>
            <a:off x="7474680" y="1317600"/>
            <a:ext cx="366480" cy="40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g</a:t>
            </a:r>
            <a:r>
              <a:rPr b="1" i="1" lang="es-ES" sz="1800" spc="-1" strike="noStrike" baseline="-25000">
                <a:solidFill>
                  <a:srgbClr val="000000"/>
                </a:solidFill>
                <a:latin typeface="Palatino"/>
                <a:ea typeface="DejaVu Sans"/>
              </a:rPr>
              <a:t>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60" name="CustomShape 16"/>
          <p:cNvSpPr/>
          <p:nvPr/>
        </p:nvSpPr>
        <p:spPr>
          <a:xfrm>
            <a:off x="643680" y="692280"/>
            <a:ext cx="1132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Similarly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61" name="CustomShape 17"/>
          <p:cNvSpPr/>
          <p:nvPr/>
        </p:nvSpPr>
        <p:spPr>
          <a:xfrm>
            <a:off x="681120" y="2997360"/>
            <a:ext cx="7267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“Lorentz Invariant” matrix element for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entire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process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2" name="Picture 32" descr=""/>
          <p:cNvPicPr/>
          <p:nvPr/>
        </p:nvPicPr>
        <p:blipFill>
          <a:blip r:embed="rId2"/>
          <a:stretch/>
        </p:blipFill>
        <p:spPr>
          <a:xfrm>
            <a:off x="2610720" y="3492360"/>
            <a:ext cx="3774240" cy="1196640"/>
          </a:xfrm>
          <a:prstGeom prst="rect">
            <a:avLst/>
          </a:prstGeom>
          <a:ln>
            <a:noFill/>
          </a:ln>
        </p:spPr>
      </p:pic>
      <p:sp>
        <p:nvSpPr>
          <p:cNvPr id="363" name="CustomShape 18"/>
          <p:cNvSpPr/>
          <p:nvPr/>
        </p:nvSpPr>
        <p:spPr>
          <a:xfrm>
            <a:off x="617760" y="1521000"/>
            <a:ext cx="893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64" name="CustomShape 19"/>
          <p:cNvSpPr/>
          <p:nvPr/>
        </p:nvSpPr>
        <p:spPr>
          <a:xfrm>
            <a:off x="518400" y="4473720"/>
            <a:ext cx="763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Note: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65" name="CustomShape 20"/>
          <p:cNvSpPr/>
          <p:nvPr/>
        </p:nvSpPr>
        <p:spPr>
          <a:xfrm>
            <a:off x="697320" y="4861080"/>
            <a:ext cx="8219160" cy="164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refers to the time-ordering where </a:t>
            </a:r>
            <a:r>
              <a:rPr b="1" i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a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emits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before </a:t>
            </a:r>
            <a:r>
              <a:rPr b="1" i="1" lang="es-ES" sz="2400" spc="-1" strike="noStrike">
                <a:solidFill>
                  <a:srgbClr val="ff0000"/>
                </a:solidFill>
                <a:latin typeface="Palatino"/>
                <a:ea typeface="DejaVu Sans"/>
              </a:rPr>
              <a:t>b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absorbs it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 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It is </a:t>
            </a: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not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Lorentz invariant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, order of events in time depends on frame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Momentum is conserved at each interaction vertex but not energy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        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Particle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“on-mass shell” i.e.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6" name="Picture 36" descr=""/>
          <p:cNvPicPr/>
          <p:nvPr/>
        </p:nvPicPr>
        <p:blipFill>
          <a:blip r:embed="rId3"/>
          <a:stretch/>
        </p:blipFill>
        <p:spPr>
          <a:xfrm>
            <a:off x="873000" y="4923000"/>
            <a:ext cx="458280" cy="408960"/>
          </a:xfrm>
          <a:prstGeom prst="rect">
            <a:avLst/>
          </a:prstGeom>
          <a:ln>
            <a:noFill/>
          </a:ln>
        </p:spPr>
      </p:pic>
      <p:pic>
        <p:nvPicPr>
          <p:cNvPr id="367" name="Picture 37" descr=""/>
          <p:cNvPicPr/>
          <p:nvPr/>
        </p:nvPicPr>
        <p:blipFill>
          <a:blip r:embed="rId4"/>
          <a:stretch/>
        </p:blipFill>
        <p:spPr>
          <a:xfrm>
            <a:off x="1126440" y="5908680"/>
            <a:ext cx="834840" cy="320400"/>
          </a:xfrm>
          <a:prstGeom prst="rect">
            <a:avLst/>
          </a:prstGeom>
          <a:ln>
            <a:noFill/>
          </a:ln>
        </p:spPr>
      </p:pic>
      <p:pic>
        <p:nvPicPr>
          <p:cNvPr id="368" name="Picture 39" descr=""/>
          <p:cNvPicPr/>
          <p:nvPr/>
        </p:nvPicPr>
        <p:blipFill>
          <a:blip r:embed="rId5"/>
          <a:stretch/>
        </p:blipFill>
        <p:spPr>
          <a:xfrm>
            <a:off x="4521240" y="6232680"/>
            <a:ext cx="1482480" cy="350280"/>
          </a:xfrm>
          <a:prstGeom prst="rect">
            <a:avLst/>
          </a:prstGeom>
          <a:ln>
            <a:noFill/>
          </a:ln>
        </p:spPr>
      </p:pic>
      <p:pic>
        <p:nvPicPr>
          <p:cNvPr id="369" name="Picture 42" descr=""/>
          <p:cNvPicPr/>
          <p:nvPr/>
        </p:nvPicPr>
        <p:blipFill>
          <a:blip r:embed="rId6"/>
          <a:stretch/>
        </p:blipFill>
        <p:spPr>
          <a:xfrm>
            <a:off x="2377800" y="662040"/>
            <a:ext cx="3346200" cy="642600"/>
          </a:xfrm>
          <a:prstGeom prst="rect">
            <a:avLst/>
          </a:prstGeom>
          <a:ln>
            <a:noFill/>
          </a:ln>
        </p:spPr>
      </p:pic>
      <p:sp>
        <p:nvSpPr>
          <p:cNvPr id="370" name="CustomShape 21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828FA73-306E-4693-BA7D-55531A5D0C7F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60" y="496800"/>
            <a:ext cx="91425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4" name="Group 4"/>
          <p:cNvGrpSpPr/>
          <p:nvPr/>
        </p:nvGrpSpPr>
        <p:grpSpPr>
          <a:xfrm>
            <a:off x="583200" y="692280"/>
            <a:ext cx="2858400" cy="2517480"/>
            <a:chOff x="583200" y="692280"/>
            <a:chExt cx="2858400" cy="2517480"/>
          </a:xfrm>
        </p:grpSpPr>
        <p:sp>
          <p:nvSpPr>
            <p:cNvPr id="375" name="Line 5"/>
            <p:cNvSpPr/>
            <p:nvPr/>
          </p:nvSpPr>
          <p:spPr>
            <a:xfrm flipV="1">
              <a:off x="981360" y="753840"/>
              <a:ext cx="360" cy="22669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Line 6"/>
            <p:cNvSpPr/>
            <p:nvPr/>
          </p:nvSpPr>
          <p:spPr>
            <a:xfrm>
              <a:off x="682920" y="2878200"/>
              <a:ext cx="275868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7" name="Group 7"/>
            <p:cNvGrpSpPr/>
            <p:nvPr/>
          </p:nvGrpSpPr>
          <p:grpSpPr>
            <a:xfrm>
              <a:off x="1380240" y="1040040"/>
              <a:ext cx="1097280" cy="325440"/>
              <a:chOff x="1380240" y="1040040"/>
              <a:chExt cx="1097280" cy="325440"/>
            </a:xfrm>
          </p:grpSpPr>
          <p:sp>
            <p:nvSpPr>
              <p:cNvPr id="378" name="Line 8"/>
              <p:cNvSpPr/>
              <p:nvPr/>
            </p:nvSpPr>
            <p:spPr>
              <a:xfrm>
                <a:off x="1380240" y="1041480"/>
                <a:ext cx="73188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Line 9"/>
              <p:cNvSpPr/>
              <p:nvPr/>
            </p:nvSpPr>
            <p:spPr>
              <a:xfrm>
                <a:off x="1380240" y="1040040"/>
                <a:ext cx="1097280" cy="325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0" name="Group 10"/>
            <p:cNvGrpSpPr/>
            <p:nvPr/>
          </p:nvGrpSpPr>
          <p:grpSpPr>
            <a:xfrm>
              <a:off x="2482920" y="979920"/>
              <a:ext cx="636840" cy="377640"/>
              <a:chOff x="2482920" y="979920"/>
              <a:chExt cx="636840" cy="377640"/>
            </a:xfrm>
          </p:grpSpPr>
          <p:sp>
            <p:nvSpPr>
              <p:cNvPr id="381" name="Line 11"/>
              <p:cNvSpPr/>
              <p:nvPr/>
            </p:nvSpPr>
            <p:spPr>
              <a:xfrm flipV="1">
                <a:off x="2483280" y="1105200"/>
                <a:ext cx="424800" cy="252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Line 12"/>
              <p:cNvSpPr/>
              <p:nvPr/>
            </p:nvSpPr>
            <p:spPr>
              <a:xfrm flipV="1">
                <a:off x="2482920" y="979920"/>
                <a:ext cx="636840" cy="376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3" name="Group 13"/>
            <p:cNvGrpSpPr/>
            <p:nvPr/>
          </p:nvGrpSpPr>
          <p:grpSpPr>
            <a:xfrm>
              <a:off x="1975680" y="1365480"/>
              <a:ext cx="504720" cy="572040"/>
              <a:chOff x="1975680" y="1365480"/>
              <a:chExt cx="504720" cy="572040"/>
            </a:xfrm>
          </p:grpSpPr>
          <p:sp>
            <p:nvSpPr>
              <p:cNvPr id="384" name="Line 14"/>
              <p:cNvSpPr/>
              <p:nvPr/>
            </p:nvSpPr>
            <p:spPr>
              <a:xfrm flipV="1">
                <a:off x="1978200" y="1555920"/>
                <a:ext cx="334440" cy="3816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Line 15"/>
              <p:cNvSpPr/>
              <p:nvPr/>
            </p:nvSpPr>
            <p:spPr>
              <a:xfrm flipV="1">
                <a:off x="1975680" y="1365480"/>
                <a:ext cx="504720" cy="572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6" name="Group 16"/>
            <p:cNvGrpSpPr/>
            <p:nvPr/>
          </p:nvGrpSpPr>
          <p:grpSpPr>
            <a:xfrm>
              <a:off x="1979280" y="1941480"/>
              <a:ext cx="1095840" cy="324000"/>
              <a:chOff x="1979280" y="1941480"/>
              <a:chExt cx="1095840" cy="324000"/>
            </a:xfrm>
          </p:grpSpPr>
          <p:sp>
            <p:nvSpPr>
              <p:cNvPr id="387" name="Line 17"/>
              <p:cNvSpPr/>
              <p:nvPr/>
            </p:nvSpPr>
            <p:spPr>
              <a:xfrm>
                <a:off x="1979280" y="1942560"/>
                <a:ext cx="731160" cy="214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Line 18"/>
              <p:cNvSpPr/>
              <p:nvPr/>
            </p:nvSpPr>
            <p:spPr>
              <a:xfrm>
                <a:off x="1979280" y="1941480"/>
                <a:ext cx="1095840" cy="324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9" name="Group 19"/>
            <p:cNvGrpSpPr/>
            <p:nvPr/>
          </p:nvGrpSpPr>
          <p:grpSpPr>
            <a:xfrm>
              <a:off x="1294200" y="1937880"/>
              <a:ext cx="706320" cy="354240"/>
              <a:chOff x="1294200" y="1937880"/>
              <a:chExt cx="706320" cy="354240"/>
            </a:xfrm>
          </p:grpSpPr>
          <p:sp>
            <p:nvSpPr>
              <p:cNvPr id="390" name="Line 20"/>
              <p:cNvSpPr/>
              <p:nvPr/>
            </p:nvSpPr>
            <p:spPr>
              <a:xfrm flipV="1">
                <a:off x="1294920" y="2055600"/>
                <a:ext cx="470520" cy="2365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21"/>
              <p:cNvSpPr/>
              <p:nvPr/>
            </p:nvSpPr>
            <p:spPr>
              <a:xfrm flipV="1">
                <a:off x="1294200" y="1937880"/>
                <a:ext cx="706320" cy="3535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" name="CustomShape 22"/>
            <p:cNvSpPr/>
            <p:nvPr/>
          </p:nvSpPr>
          <p:spPr>
            <a:xfrm>
              <a:off x="1085760" y="754200"/>
              <a:ext cx="3160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3" name="CustomShape 23"/>
            <p:cNvSpPr/>
            <p:nvPr/>
          </p:nvSpPr>
          <p:spPr>
            <a:xfrm>
              <a:off x="3111840" y="692280"/>
              <a:ext cx="3038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4" name="CustomShape 24"/>
            <p:cNvSpPr/>
            <p:nvPr/>
          </p:nvSpPr>
          <p:spPr>
            <a:xfrm>
              <a:off x="1041840" y="2024280"/>
              <a:ext cx="32220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5" name="CustomShape 25"/>
            <p:cNvSpPr/>
            <p:nvPr/>
          </p:nvSpPr>
          <p:spPr>
            <a:xfrm>
              <a:off x="3028680" y="2024280"/>
              <a:ext cx="3326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6" name="CustomShape 26"/>
            <p:cNvSpPr/>
            <p:nvPr/>
          </p:nvSpPr>
          <p:spPr>
            <a:xfrm>
              <a:off x="1341720" y="242100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i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7" name="CustomShape 27"/>
            <p:cNvSpPr/>
            <p:nvPr/>
          </p:nvSpPr>
          <p:spPr>
            <a:xfrm>
              <a:off x="2072880" y="242100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j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8" name="CustomShape 28"/>
            <p:cNvSpPr/>
            <p:nvPr/>
          </p:nvSpPr>
          <p:spPr>
            <a:xfrm>
              <a:off x="2746080" y="2409840"/>
              <a:ext cx="2656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f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9" name="Line 29"/>
            <p:cNvSpPr/>
            <p:nvPr/>
          </p:nvSpPr>
          <p:spPr>
            <a:xfrm flipV="1">
              <a:off x="1513440" y="825120"/>
              <a:ext cx="360" cy="162108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Line 30"/>
            <p:cNvSpPr/>
            <p:nvPr/>
          </p:nvSpPr>
          <p:spPr>
            <a:xfrm flipV="1">
              <a:off x="2941920" y="789120"/>
              <a:ext cx="360" cy="162072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31"/>
            <p:cNvSpPr/>
            <p:nvPr/>
          </p:nvSpPr>
          <p:spPr>
            <a:xfrm>
              <a:off x="2714760" y="2841840"/>
              <a:ext cx="631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02" name="CustomShape 32"/>
            <p:cNvSpPr/>
            <p:nvPr/>
          </p:nvSpPr>
          <p:spPr>
            <a:xfrm rot="16200000">
              <a:off x="396360" y="924480"/>
              <a:ext cx="741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03" name="Line 33"/>
            <p:cNvSpPr/>
            <p:nvPr/>
          </p:nvSpPr>
          <p:spPr>
            <a:xfrm flipV="1">
              <a:off x="2178720" y="789120"/>
              <a:ext cx="360" cy="1620720"/>
            </a:xfrm>
            <a:prstGeom prst="line">
              <a:avLst/>
            </a:prstGeom>
            <a:ln cap="rnd" w="22320">
              <a:solidFill>
                <a:srgbClr val="0000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4" name="Picture 75" descr=""/>
            <p:cNvPicPr/>
            <p:nvPr/>
          </p:nvPicPr>
          <p:blipFill>
            <a:blip r:embed="rId1"/>
            <a:stretch/>
          </p:blipFill>
          <p:spPr>
            <a:xfrm>
              <a:off x="2374920" y="1546200"/>
              <a:ext cx="201600" cy="2552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5" name="CustomShape 34"/>
          <p:cNvSpPr/>
          <p:nvPr/>
        </p:nvSpPr>
        <p:spPr>
          <a:xfrm>
            <a:off x="592200" y="225360"/>
            <a:ext cx="7474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But need to consider also the other time ordering for the process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06" name="Group 35"/>
          <p:cNvGrpSpPr/>
          <p:nvPr/>
        </p:nvGrpSpPr>
        <p:grpSpPr>
          <a:xfrm>
            <a:off x="3430080" y="658800"/>
            <a:ext cx="5527080" cy="1114920"/>
            <a:chOff x="3430080" y="658800"/>
            <a:chExt cx="5527080" cy="1114920"/>
          </a:xfrm>
        </p:grpSpPr>
        <p:sp>
          <p:nvSpPr>
            <p:cNvPr id="407" name="CustomShape 36"/>
            <p:cNvSpPr/>
            <p:nvPr/>
          </p:nvSpPr>
          <p:spPr>
            <a:xfrm>
              <a:off x="3430080" y="658800"/>
              <a:ext cx="5527080" cy="76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This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time-ordered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diagram corresponds to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  </a:t>
              </a:r>
              <a:r>
                <a:rPr b="1" i="1" lang="es-ES" sz="24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“emitting” </a:t>
              </a:r>
              <a:r>
                <a:rPr b="1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and then </a:t>
              </a:r>
              <a:r>
                <a:rPr b="1" i="1" lang="es-ES" sz="24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absorbing </a:t>
              </a:r>
              <a:r>
                <a:rPr b="1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408" name="CustomShape 37"/>
            <p:cNvSpPr/>
            <p:nvPr/>
          </p:nvSpPr>
          <p:spPr>
            <a:xfrm>
              <a:off x="5270760" y="882720"/>
              <a:ext cx="3344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~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409" name="CustomShape 38"/>
            <p:cNvSpPr/>
            <p:nvPr/>
          </p:nvSpPr>
          <p:spPr>
            <a:xfrm>
              <a:off x="7927200" y="882720"/>
              <a:ext cx="3344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~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410" name="CustomShape 39"/>
            <p:cNvSpPr/>
            <p:nvPr/>
          </p:nvSpPr>
          <p:spPr>
            <a:xfrm>
              <a:off x="3522600" y="1314360"/>
              <a:ext cx="39830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is the anti-particle of </a:t>
              </a:r>
              <a:r>
                <a:rPr b="1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x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e.g.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411" name="CustomShape 40"/>
            <p:cNvSpPr/>
            <p:nvPr/>
          </p:nvSpPr>
          <p:spPr>
            <a:xfrm>
              <a:off x="3883320" y="1231920"/>
              <a:ext cx="3344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~</a:t>
              </a:r>
              <a:endParaRPr b="0" lang="es-ES" sz="2000" spc="-1" strike="noStrike">
                <a:latin typeface="Arial"/>
              </a:endParaRPr>
            </a:p>
          </p:txBody>
        </p:sp>
      </p:grpSp>
      <p:grpSp>
        <p:nvGrpSpPr>
          <p:cNvPr id="412" name="Group 41"/>
          <p:cNvGrpSpPr/>
          <p:nvPr/>
        </p:nvGrpSpPr>
        <p:grpSpPr>
          <a:xfrm>
            <a:off x="4260960" y="1697040"/>
            <a:ext cx="4164840" cy="1437840"/>
            <a:chOff x="4260960" y="1697040"/>
            <a:chExt cx="4164840" cy="1437840"/>
          </a:xfrm>
        </p:grpSpPr>
        <p:grpSp>
          <p:nvGrpSpPr>
            <p:cNvPr id="413" name="Group 42"/>
            <p:cNvGrpSpPr/>
            <p:nvPr/>
          </p:nvGrpSpPr>
          <p:grpSpPr>
            <a:xfrm>
              <a:off x="4260960" y="1697040"/>
              <a:ext cx="1998360" cy="1411560"/>
              <a:chOff x="4260960" y="1697040"/>
              <a:chExt cx="1998360" cy="1411560"/>
            </a:xfrm>
          </p:grpSpPr>
          <p:grpSp>
            <p:nvGrpSpPr>
              <p:cNvPr id="414" name="Group 43"/>
              <p:cNvGrpSpPr/>
              <p:nvPr/>
            </p:nvGrpSpPr>
            <p:grpSpPr>
              <a:xfrm>
                <a:off x="4572000" y="1926720"/>
                <a:ext cx="1359360" cy="981720"/>
                <a:chOff x="4572000" y="1926720"/>
                <a:chExt cx="1359360" cy="981720"/>
              </a:xfrm>
            </p:grpSpPr>
            <p:grpSp>
              <p:nvGrpSpPr>
                <p:cNvPr id="415" name="Group 44"/>
                <p:cNvGrpSpPr/>
                <p:nvPr/>
              </p:nvGrpSpPr>
              <p:grpSpPr>
                <a:xfrm>
                  <a:off x="4628520" y="1973160"/>
                  <a:ext cx="449280" cy="241920"/>
                  <a:chOff x="4628520" y="1973160"/>
                  <a:chExt cx="449280" cy="241920"/>
                </a:xfrm>
              </p:grpSpPr>
              <p:sp>
                <p:nvSpPr>
                  <p:cNvPr id="416" name="Line 45"/>
                  <p:cNvSpPr/>
                  <p:nvPr/>
                </p:nvSpPr>
                <p:spPr>
                  <a:xfrm>
                    <a:off x="4628520" y="1973880"/>
                    <a:ext cx="299880" cy="1605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17" name="Line 46"/>
                  <p:cNvSpPr/>
                  <p:nvPr/>
                </p:nvSpPr>
                <p:spPr>
                  <a:xfrm>
                    <a:off x="4628520" y="1973160"/>
                    <a:ext cx="449280" cy="24192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18" name="Group 47"/>
                <p:cNvGrpSpPr/>
                <p:nvPr/>
              </p:nvGrpSpPr>
              <p:grpSpPr>
                <a:xfrm>
                  <a:off x="5069520" y="1926720"/>
                  <a:ext cx="861840" cy="286200"/>
                  <a:chOff x="5069520" y="1926720"/>
                  <a:chExt cx="861840" cy="286200"/>
                </a:xfrm>
              </p:grpSpPr>
              <p:sp>
                <p:nvSpPr>
                  <p:cNvPr id="419" name="Line 48"/>
                  <p:cNvSpPr/>
                  <p:nvPr/>
                </p:nvSpPr>
                <p:spPr>
                  <a:xfrm flipV="1">
                    <a:off x="5070600" y="2021760"/>
                    <a:ext cx="573840" cy="1911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0" name="Line 49"/>
                  <p:cNvSpPr/>
                  <p:nvPr/>
                </p:nvSpPr>
                <p:spPr>
                  <a:xfrm flipV="1">
                    <a:off x="5069520" y="1926720"/>
                    <a:ext cx="861840" cy="28512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21" name="Group 50"/>
                <p:cNvGrpSpPr/>
                <p:nvPr/>
              </p:nvGrpSpPr>
              <p:grpSpPr>
                <a:xfrm>
                  <a:off x="5076720" y="2214000"/>
                  <a:ext cx="374400" cy="429120"/>
                  <a:chOff x="5076720" y="2214000"/>
                  <a:chExt cx="374400" cy="429120"/>
                </a:xfrm>
              </p:grpSpPr>
              <p:sp>
                <p:nvSpPr>
                  <p:cNvPr id="422" name="Line 51"/>
                  <p:cNvSpPr/>
                  <p:nvPr/>
                </p:nvSpPr>
                <p:spPr>
                  <a:xfrm>
                    <a:off x="5076720" y="2215800"/>
                    <a:ext cx="249840" cy="284760"/>
                  </a:xfrm>
                  <a:prstGeom prst="line">
                    <a:avLst/>
                  </a:prstGeom>
                  <a:ln w="22320">
                    <a:solidFill>
                      <a:srgbClr val="00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3" name="Line 52"/>
                  <p:cNvSpPr/>
                  <p:nvPr/>
                </p:nvSpPr>
                <p:spPr>
                  <a:xfrm>
                    <a:off x="5076720" y="2214000"/>
                    <a:ext cx="374400" cy="429120"/>
                  </a:xfrm>
                  <a:prstGeom prst="line">
                    <a:avLst/>
                  </a:prstGeom>
                  <a:ln w="22320">
                    <a:solidFill>
                      <a:srgbClr val="00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24" name="Group 53"/>
                <p:cNvGrpSpPr/>
                <p:nvPr/>
              </p:nvGrpSpPr>
              <p:grpSpPr>
                <a:xfrm>
                  <a:off x="5450040" y="2642400"/>
                  <a:ext cx="448920" cy="241920"/>
                  <a:chOff x="5450040" y="2642400"/>
                  <a:chExt cx="448920" cy="241920"/>
                </a:xfrm>
              </p:grpSpPr>
              <p:sp>
                <p:nvSpPr>
                  <p:cNvPr id="425" name="Line 54"/>
                  <p:cNvSpPr/>
                  <p:nvPr/>
                </p:nvSpPr>
                <p:spPr>
                  <a:xfrm>
                    <a:off x="5450040" y="2643120"/>
                    <a:ext cx="299160" cy="16056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6" name="Line 55"/>
                  <p:cNvSpPr/>
                  <p:nvPr/>
                </p:nvSpPr>
                <p:spPr>
                  <a:xfrm>
                    <a:off x="5450040" y="2642400"/>
                    <a:ext cx="448920" cy="24192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27" name="Group 56"/>
                <p:cNvGrpSpPr/>
                <p:nvPr/>
              </p:nvGrpSpPr>
              <p:grpSpPr>
                <a:xfrm>
                  <a:off x="4572000" y="2621880"/>
                  <a:ext cx="861840" cy="286560"/>
                  <a:chOff x="4572000" y="2621880"/>
                  <a:chExt cx="861840" cy="286560"/>
                </a:xfrm>
              </p:grpSpPr>
              <p:sp>
                <p:nvSpPr>
                  <p:cNvPr id="428" name="Line 57"/>
                  <p:cNvSpPr/>
                  <p:nvPr/>
                </p:nvSpPr>
                <p:spPr>
                  <a:xfrm flipV="1">
                    <a:off x="4573080" y="2717280"/>
                    <a:ext cx="574200" cy="19116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9" name="Line 58"/>
                  <p:cNvSpPr/>
                  <p:nvPr/>
                </p:nvSpPr>
                <p:spPr>
                  <a:xfrm flipV="1">
                    <a:off x="4572000" y="2621880"/>
                    <a:ext cx="861840" cy="28548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30" name="CustomShape 59"/>
                <p:cNvSpPr/>
                <p:nvPr/>
              </p:nvSpPr>
              <p:spPr>
                <a:xfrm>
                  <a:off x="5207760" y="2188080"/>
                  <a:ext cx="533880" cy="47736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00"/>
                      </a:solidFill>
                      <a:latin typeface="Palatino"/>
                      <a:ea typeface="DejaVu Sans"/>
                    </a:rPr>
                    <a:t>W</a:t>
                  </a:r>
                  <a:r>
                    <a:rPr b="1" lang="es-ES" sz="2400" spc="-1" strike="noStrike" baseline="48000">
                      <a:solidFill>
                        <a:srgbClr val="000000"/>
                      </a:solidFill>
                      <a:latin typeface="Arial"/>
                      <a:ea typeface="Arial"/>
                    </a:rPr>
                    <a:t>–</a:t>
                  </a:r>
                  <a:endParaRPr b="0" lang="es-ES" sz="2400" spc="-1" strike="noStrike">
                    <a:latin typeface="Arial"/>
                  </a:endParaRPr>
                </a:p>
              </p:txBody>
            </p:sp>
          </p:grpSp>
          <p:sp>
            <p:nvSpPr>
              <p:cNvPr id="431" name="CustomShape 60"/>
              <p:cNvSpPr/>
              <p:nvPr/>
            </p:nvSpPr>
            <p:spPr>
              <a:xfrm>
                <a:off x="4314960" y="1733400"/>
                <a:ext cx="40464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r>
                  <a:rPr b="1" lang="es-ES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32" name="CustomShape 61"/>
              <p:cNvSpPr/>
              <p:nvPr/>
            </p:nvSpPr>
            <p:spPr>
              <a:xfrm>
                <a:off x="5855040" y="1697040"/>
                <a:ext cx="395280" cy="440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s-ES" sz="2000" spc="-1" strike="noStrike" baseline="-25000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33" name="CustomShape 62"/>
              <p:cNvSpPr/>
              <p:nvPr/>
            </p:nvSpPr>
            <p:spPr>
              <a:xfrm>
                <a:off x="4260960" y="2668320"/>
                <a:ext cx="398160" cy="440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s-ES" sz="2000" spc="-1" strike="noStrike" baseline="-25000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34" name="CustomShape 63"/>
              <p:cNvSpPr/>
              <p:nvPr/>
            </p:nvSpPr>
            <p:spPr>
              <a:xfrm>
                <a:off x="5850360" y="2704680"/>
                <a:ext cx="4089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r>
                  <a:rPr b="1" lang="es-ES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000" spc="-1" strike="noStrike">
                  <a:latin typeface="Arial"/>
                </a:endParaRPr>
              </a:p>
            </p:txBody>
          </p:sp>
        </p:grpSp>
        <p:sp>
          <p:nvSpPr>
            <p:cNvPr id="435" name="CustomShape 64"/>
            <p:cNvSpPr/>
            <p:nvPr/>
          </p:nvSpPr>
          <p:spPr>
            <a:xfrm>
              <a:off x="4272480" y="1768320"/>
              <a:ext cx="1959840" cy="1366560"/>
            </a:xfrm>
            <a:prstGeom prst="rect">
              <a:avLst/>
            </a:prstGeom>
            <a:noFill/>
            <a:ln w="2232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36" name="Group 65"/>
            <p:cNvGrpSpPr/>
            <p:nvPr/>
          </p:nvGrpSpPr>
          <p:grpSpPr>
            <a:xfrm>
              <a:off x="6409080" y="1697040"/>
              <a:ext cx="2016720" cy="1437840"/>
              <a:chOff x="6409080" y="1697040"/>
              <a:chExt cx="2016720" cy="1437840"/>
            </a:xfrm>
          </p:grpSpPr>
          <p:grpSp>
            <p:nvGrpSpPr>
              <p:cNvPr id="437" name="Group 66"/>
              <p:cNvGrpSpPr/>
              <p:nvPr/>
            </p:nvGrpSpPr>
            <p:grpSpPr>
              <a:xfrm>
                <a:off x="6775920" y="1973160"/>
                <a:ext cx="785160" cy="228600"/>
                <a:chOff x="6775920" y="1973160"/>
                <a:chExt cx="785160" cy="228600"/>
              </a:xfrm>
            </p:grpSpPr>
            <p:sp>
              <p:nvSpPr>
                <p:cNvPr id="438" name="Line 67"/>
                <p:cNvSpPr/>
                <p:nvPr/>
              </p:nvSpPr>
              <p:spPr>
                <a:xfrm>
                  <a:off x="6775920" y="1973880"/>
                  <a:ext cx="524160" cy="1515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39" name="Line 68"/>
                <p:cNvSpPr/>
                <p:nvPr/>
              </p:nvSpPr>
              <p:spPr>
                <a:xfrm>
                  <a:off x="6775920" y="1973160"/>
                  <a:ext cx="785160" cy="22860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0" name="Group 69"/>
              <p:cNvGrpSpPr/>
              <p:nvPr/>
            </p:nvGrpSpPr>
            <p:grpSpPr>
              <a:xfrm>
                <a:off x="7541640" y="1924560"/>
                <a:ext cx="537480" cy="266040"/>
                <a:chOff x="7541640" y="1924560"/>
                <a:chExt cx="537480" cy="266040"/>
              </a:xfrm>
            </p:grpSpPr>
            <p:sp>
              <p:nvSpPr>
                <p:cNvPr id="441" name="Line 70"/>
                <p:cNvSpPr/>
                <p:nvPr/>
              </p:nvSpPr>
              <p:spPr>
                <a:xfrm flipV="1">
                  <a:off x="7542000" y="2012760"/>
                  <a:ext cx="358200" cy="1778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2" name="Line 71"/>
                <p:cNvSpPr/>
                <p:nvPr/>
              </p:nvSpPr>
              <p:spPr>
                <a:xfrm flipV="1">
                  <a:off x="7541640" y="1924560"/>
                  <a:ext cx="537480" cy="2653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3" name="Group 72"/>
              <p:cNvGrpSpPr/>
              <p:nvPr/>
            </p:nvGrpSpPr>
            <p:grpSpPr>
              <a:xfrm>
                <a:off x="7273440" y="2175120"/>
                <a:ext cx="275760" cy="510480"/>
                <a:chOff x="7273440" y="2175120"/>
                <a:chExt cx="275760" cy="510480"/>
              </a:xfrm>
            </p:grpSpPr>
            <p:sp>
              <p:nvSpPr>
                <p:cNvPr id="444" name="Line 73"/>
                <p:cNvSpPr/>
                <p:nvPr/>
              </p:nvSpPr>
              <p:spPr>
                <a:xfrm flipV="1">
                  <a:off x="7274880" y="2345040"/>
                  <a:ext cx="182520" cy="3398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5" name="Line 74"/>
                <p:cNvSpPr/>
                <p:nvPr/>
              </p:nvSpPr>
              <p:spPr>
                <a:xfrm flipV="1">
                  <a:off x="7273440" y="2175120"/>
                  <a:ext cx="275760" cy="51048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6" name="Group 75"/>
              <p:cNvGrpSpPr/>
              <p:nvPr/>
            </p:nvGrpSpPr>
            <p:grpSpPr>
              <a:xfrm>
                <a:off x="7262280" y="2668680"/>
                <a:ext cx="785160" cy="217440"/>
                <a:chOff x="7262280" y="2668680"/>
                <a:chExt cx="785160" cy="217440"/>
              </a:xfrm>
            </p:grpSpPr>
            <p:sp>
              <p:nvSpPr>
                <p:cNvPr id="447" name="Line 76"/>
                <p:cNvSpPr/>
                <p:nvPr/>
              </p:nvSpPr>
              <p:spPr>
                <a:xfrm>
                  <a:off x="7262280" y="2669400"/>
                  <a:ext cx="524160" cy="14436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8" name="Line 77"/>
                <p:cNvSpPr/>
                <p:nvPr/>
              </p:nvSpPr>
              <p:spPr>
                <a:xfrm>
                  <a:off x="7262280" y="2668680"/>
                  <a:ext cx="785160" cy="2174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9" name="Group 78"/>
              <p:cNvGrpSpPr/>
              <p:nvPr/>
            </p:nvGrpSpPr>
            <p:grpSpPr>
              <a:xfrm>
                <a:off x="6718320" y="2687400"/>
                <a:ext cx="565200" cy="220320"/>
                <a:chOff x="6718320" y="2687400"/>
                <a:chExt cx="565200" cy="220320"/>
              </a:xfrm>
            </p:grpSpPr>
            <p:sp>
              <p:nvSpPr>
                <p:cNvPr id="450" name="Line 79"/>
                <p:cNvSpPr/>
                <p:nvPr/>
              </p:nvSpPr>
              <p:spPr>
                <a:xfrm flipV="1">
                  <a:off x="6719040" y="2760480"/>
                  <a:ext cx="376200" cy="1472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1" name="Line 80"/>
                <p:cNvSpPr/>
                <p:nvPr/>
              </p:nvSpPr>
              <p:spPr>
                <a:xfrm flipV="1">
                  <a:off x="6718320" y="2687400"/>
                  <a:ext cx="565200" cy="21960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2" name="CustomShape 81"/>
              <p:cNvSpPr/>
              <p:nvPr/>
            </p:nvSpPr>
            <p:spPr>
              <a:xfrm>
                <a:off x="7448400" y="2200320"/>
                <a:ext cx="53856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00"/>
                    </a:solidFill>
                    <a:latin typeface="Palatino"/>
                    <a:ea typeface="DejaVu Sans"/>
                  </a:rPr>
                  <a:t>W</a:t>
                </a:r>
                <a:r>
                  <a:rPr b="0" lang="es-ES" sz="24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+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453" name="CustomShape 82"/>
              <p:cNvSpPr/>
              <p:nvPr/>
            </p:nvSpPr>
            <p:spPr>
              <a:xfrm>
                <a:off x="6463440" y="1733760"/>
                <a:ext cx="40464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r>
                  <a:rPr b="1" lang="es-ES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54" name="CustomShape 83"/>
              <p:cNvSpPr/>
              <p:nvPr/>
            </p:nvSpPr>
            <p:spPr>
              <a:xfrm>
                <a:off x="8003520" y="1697040"/>
                <a:ext cx="395280" cy="440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s-ES" sz="2000" spc="-1" strike="noStrike" baseline="-25000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55" name="CustomShape 84"/>
              <p:cNvSpPr/>
              <p:nvPr/>
            </p:nvSpPr>
            <p:spPr>
              <a:xfrm>
                <a:off x="6409080" y="2668680"/>
                <a:ext cx="398160" cy="440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s-ES" sz="2000" spc="-1" strike="noStrike" baseline="-25000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56" name="CustomShape 85"/>
              <p:cNvSpPr/>
              <p:nvPr/>
            </p:nvSpPr>
            <p:spPr>
              <a:xfrm>
                <a:off x="7998480" y="2705040"/>
                <a:ext cx="4089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r>
                  <a:rPr b="1" lang="es-ES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457" name="CustomShape 86"/>
              <p:cNvSpPr/>
              <p:nvPr/>
            </p:nvSpPr>
            <p:spPr>
              <a:xfrm>
                <a:off x="6465600" y="1768680"/>
                <a:ext cx="1960200" cy="136620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58" name="CustomShape 87"/>
          <p:cNvSpPr/>
          <p:nvPr/>
        </p:nvSpPr>
        <p:spPr>
          <a:xfrm>
            <a:off x="611280" y="3182760"/>
            <a:ext cx="7080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Lorentz invariant matrix element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for this time ordering is: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59" name="Picture 140" descr=""/>
          <p:cNvPicPr/>
          <p:nvPr/>
        </p:nvPicPr>
        <p:blipFill>
          <a:blip r:embed="rId2"/>
          <a:stretch/>
        </p:blipFill>
        <p:spPr>
          <a:xfrm>
            <a:off x="2610720" y="3562200"/>
            <a:ext cx="3478320" cy="701640"/>
          </a:xfrm>
          <a:prstGeom prst="rect">
            <a:avLst/>
          </a:prstGeom>
          <a:ln>
            <a:noFill/>
          </a:ln>
        </p:spPr>
      </p:pic>
      <p:sp>
        <p:nvSpPr>
          <p:cNvPr id="460" name="CustomShape 88"/>
          <p:cNvSpPr/>
          <p:nvPr/>
        </p:nvSpPr>
        <p:spPr>
          <a:xfrm>
            <a:off x="604440" y="4260960"/>
            <a:ext cx="79822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QM need to sum over matrix elements corresponding to same final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state: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61" name="Picture 155" descr=""/>
          <p:cNvPicPr/>
          <p:nvPr/>
        </p:nvPicPr>
        <p:blipFill>
          <a:blip r:embed="rId3"/>
          <a:stretch/>
        </p:blipFill>
        <p:spPr>
          <a:xfrm>
            <a:off x="1738800" y="4621320"/>
            <a:ext cx="4925880" cy="1868040"/>
          </a:xfrm>
          <a:prstGeom prst="rect">
            <a:avLst/>
          </a:prstGeom>
          <a:ln>
            <a:noFill/>
          </a:ln>
        </p:spPr>
      </p:pic>
      <p:grpSp>
        <p:nvGrpSpPr>
          <p:cNvPr id="462" name="Group 89"/>
          <p:cNvGrpSpPr/>
          <p:nvPr/>
        </p:nvGrpSpPr>
        <p:grpSpPr>
          <a:xfrm>
            <a:off x="6969960" y="5805360"/>
            <a:ext cx="2088360" cy="615600"/>
            <a:chOff x="6969960" y="5805360"/>
            <a:chExt cx="2088360" cy="615600"/>
          </a:xfrm>
        </p:grpSpPr>
        <p:sp>
          <p:nvSpPr>
            <p:cNvPr id="463" name="CustomShape 90"/>
            <p:cNvSpPr/>
            <p:nvPr/>
          </p:nvSpPr>
          <p:spPr>
            <a:xfrm>
              <a:off x="6969960" y="5805360"/>
              <a:ext cx="2088360" cy="3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6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Energy conservation: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464" name="Picture 156" descr=""/>
            <p:cNvPicPr/>
            <p:nvPr/>
          </p:nvPicPr>
          <p:blipFill>
            <a:blip r:embed="rId4"/>
            <a:stretch/>
          </p:blipFill>
          <p:spPr>
            <a:xfrm>
              <a:off x="7095600" y="6141960"/>
              <a:ext cx="1894320" cy="279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65" name="CustomShape 91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6997680" y="6597720"/>
            <a:ext cx="21312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533A4D89-1BD0-4603-807C-92DBB38FC62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360" y="496800"/>
            <a:ext cx="91425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9" name="Picture 32" descr=""/>
          <p:cNvPicPr/>
          <p:nvPr/>
        </p:nvPicPr>
        <p:blipFill>
          <a:blip r:embed="rId1"/>
          <a:stretch/>
        </p:blipFill>
        <p:spPr>
          <a:xfrm>
            <a:off x="2676960" y="225360"/>
            <a:ext cx="3656520" cy="1377720"/>
          </a:xfrm>
          <a:prstGeom prst="rect">
            <a:avLst/>
          </a:prstGeom>
          <a:ln>
            <a:noFill/>
          </a:ln>
        </p:spPr>
      </p:pic>
      <p:sp>
        <p:nvSpPr>
          <p:cNvPr id="470" name="CustomShape 4"/>
          <p:cNvSpPr/>
          <p:nvPr/>
        </p:nvSpPr>
        <p:spPr>
          <a:xfrm>
            <a:off x="681840" y="2349360"/>
            <a:ext cx="855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71" name="CustomShape 5"/>
          <p:cNvSpPr/>
          <p:nvPr/>
        </p:nvSpPr>
        <p:spPr>
          <a:xfrm>
            <a:off x="483480" y="1881360"/>
            <a:ext cx="16668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"/>
          <p:cNvSpPr/>
          <p:nvPr/>
        </p:nvSpPr>
        <p:spPr>
          <a:xfrm>
            <a:off x="479520" y="1773360"/>
            <a:ext cx="2800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From 1</a:t>
            </a:r>
            <a:r>
              <a:rPr b="1" lang="es-ES" sz="1800" spc="-1" strike="noStrike" baseline="30000">
                <a:solidFill>
                  <a:srgbClr val="333399"/>
                </a:solidFill>
                <a:latin typeface="Arial"/>
                <a:ea typeface="DejaVu Sans"/>
              </a:rPr>
              <a:t>st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time ordering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73" name="Group 7"/>
          <p:cNvGrpSpPr/>
          <p:nvPr/>
        </p:nvGrpSpPr>
        <p:grpSpPr>
          <a:xfrm>
            <a:off x="3043080" y="3860640"/>
            <a:ext cx="2824560" cy="899640"/>
            <a:chOff x="3043080" y="3860640"/>
            <a:chExt cx="2824560" cy="899640"/>
          </a:xfrm>
        </p:grpSpPr>
        <p:pic>
          <p:nvPicPr>
            <p:cNvPr id="474" name="Picture 36" descr=""/>
            <p:cNvPicPr/>
            <p:nvPr/>
          </p:nvPicPr>
          <p:blipFill>
            <a:blip r:embed="rId2"/>
            <a:stretch/>
          </p:blipFill>
          <p:spPr>
            <a:xfrm>
              <a:off x="3142800" y="3933360"/>
              <a:ext cx="2591640" cy="814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5" name="CustomShape 8"/>
            <p:cNvSpPr/>
            <p:nvPr/>
          </p:nvSpPr>
          <p:spPr>
            <a:xfrm>
              <a:off x="3043080" y="3860640"/>
              <a:ext cx="2824560" cy="899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6" name="CustomShape 9"/>
          <p:cNvSpPr/>
          <p:nvPr/>
        </p:nvSpPr>
        <p:spPr>
          <a:xfrm>
            <a:off x="466560" y="343080"/>
            <a:ext cx="1730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gives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77" name="Group 10"/>
          <p:cNvGrpSpPr/>
          <p:nvPr/>
        </p:nvGrpSpPr>
        <p:grpSpPr>
          <a:xfrm>
            <a:off x="6505200" y="2382840"/>
            <a:ext cx="599400" cy="325440"/>
            <a:chOff x="6505200" y="2382840"/>
            <a:chExt cx="599400" cy="325440"/>
          </a:xfrm>
        </p:grpSpPr>
        <p:sp>
          <p:nvSpPr>
            <p:cNvPr id="478" name="Line 11"/>
            <p:cNvSpPr/>
            <p:nvPr/>
          </p:nvSpPr>
          <p:spPr>
            <a:xfrm>
              <a:off x="6505200" y="2384280"/>
              <a:ext cx="399960" cy="21600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12"/>
            <p:cNvSpPr/>
            <p:nvPr/>
          </p:nvSpPr>
          <p:spPr>
            <a:xfrm>
              <a:off x="6505200" y="2382840"/>
              <a:ext cx="599400" cy="3254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0" name="Group 13"/>
          <p:cNvGrpSpPr/>
          <p:nvPr/>
        </p:nvGrpSpPr>
        <p:grpSpPr>
          <a:xfrm>
            <a:off x="7091640" y="2323800"/>
            <a:ext cx="1153800" cy="378360"/>
            <a:chOff x="7091640" y="2323800"/>
            <a:chExt cx="1153800" cy="378360"/>
          </a:xfrm>
        </p:grpSpPr>
        <p:sp>
          <p:nvSpPr>
            <p:cNvPr id="481" name="Line 14"/>
            <p:cNvSpPr/>
            <p:nvPr/>
          </p:nvSpPr>
          <p:spPr>
            <a:xfrm flipV="1">
              <a:off x="7093440" y="2449440"/>
              <a:ext cx="768240" cy="25272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15"/>
            <p:cNvSpPr/>
            <p:nvPr/>
          </p:nvSpPr>
          <p:spPr>
            <a:xfrm flipV="1">
              <a:off x="7091640" y="2323800"/>
              <a:ext cx="1153800" cy="37656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3" name="Group 16"/>
          <p:cNvGrpSpPr/>
          <p:nvPr/>
        </p:nvGrpSpPr>
        <p:grpSpPr>
          <a:xfrm>
            <a:off x="7103160" y="2706840"/>
            <a:ext cx="499680" cy="577440"/>
            <a:chOff x="7103160" y="2706840"/>
            <a:chExt cx="499680" cy="577440"/>
          </a:xfrm>
        </p:grpSpPr>
        <p:sp>
          <p:nvSpPr>
            <p:cNvPr id="484" name="Line 17"/>
            <p:cNvSpPr/>
            <p:nvPr/>
          </p:nvSpPr>
          <p:spPr>
            <a:xfrm>
              <a:off x="7103160" y="2709360"/>
              <a:ext cx="333000" cy="3830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18"/>
            <p:cNvSpPr/>
            <p:nvPr/>
          </p:nvSpPr>
          <p:spPr>
            <a:xfrm>
              <a:off x="7103160" y="2706840"/>
              <a:ext cx="499680" cy="577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6" name="CustomShape 19"/>
          <p:cNvSpPr/>
          <p:nvPr/>
        </p:nvSpPr>
        <p:spPr>
          <a:xfrm>
            <a:off x="6194160" y="2097000"/>
            <a:ext cx="3495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a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87" name="CustomShape 20"/>
          <p:cNvSpPr/>
          <p:nvPr/>
        </p:nvSpPr>
        <p:spPr>
          <a:xfrm>
            <a:off x="6948000" y="2252520"/>
            <a:ext cx="367920" cy="40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g</a:t>
            </a:r>
            <a:r>
              <a:rPr b="1" i="1" lang="es-ES" sz="1800" spc="-1" strike="noStrike" baseline="-25000">
                <a:solidFill>
                  <a:srgbClr val="000000"/>
                </a:solidFill>
                <a:latin typeface="Palatino"/>
                <a:ea typeface="DejaVu Sans"/>
              </a:rPr>
              <a:t>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88" name="CustomShape 21"/>
          <p:cNvSpPr/>
          <p:nvPr/>
        </p:nvSpPr>
        <p:spPr>
          <a:xfrm>
            <a:off x="8156520" y="2060640"/>
            <a:ext cx="31608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c</a:t>
            </a:r>
            <a:endParaRPr b="0" lang="es-ES" sz="2400" spc="-1" strike="noStrike">
              <a:latin typeface="Arial"/>
            </a:endParaRPr>
          </a:p>
        </p:txBody>
      </p:sp>
      <p:grpSp>
        <p:nvGrpSpPr>
          <p:cNvPr id="489" name="Group 22"/>
          <p:cNvGrpSpPr/>
          <p:nvPr/>
        </p:nvGrpSpPr>
        <p:grpSpPr>
          <a:xfrm>
            <a:off x="773640" y="4818240"/>
            <a:ext cx="7660800" cy="1008000"/>
            <a:chOff x="773640" y="4818240"/>
            <a:chExt cx="7660800" cy="1008000"/>
          </a:xfrm>
        </p:grpSpPr>
        <p:sp>
          <p:nvSpPr>
            <p:cNvPr id="490" name="CustomShape 23"/>
            <p:cNvSpPr/>
            <p:nvPr/>
          </p:nvSpPr>
          <p:spPr>
            <a:xfrm>
              <a:off x="773640" y="4818240"/>
              <a:ext cx="7660800" cy="10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After summing over all possible time orderings,  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  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is (as anticipated)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Lorentz invariant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r>
                <a:rPr b="0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This is a remarkable result – the sum over all time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orderings gives a frame independent matrix element.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491" name="Picture 55" descr=""/>
            <p:cNvPicPr/>
            <p:nvPr/>
          </p:nvPicPr>
          <p:blipFill>
            <a:blip r:embed="rId3"/>
            <a:stretch/>
          </p:blipFill>
          <p:spPr>
            <a:xfrm>
              <a:off x="6127200" y="4944960"/>
              <a:ext cx="403920" cy="2916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92" name="Picture 56" descr=""/>
          <p:cNvPicPr/>
          <p:nvPr/>
        </p:nvPicPr>
        <p:blipFill>
          <a:blip r:embed="rId4"/>
          <a:stretch/>
        </p:blipFill>
        <p:spPr>
          <a:xfrm>
            <a:off x="7595280" y="2755800"/>
            <a:ext cx="1293480" cy="204480"/>
          </a:xfrm>
          <a:prstGeom prst="rect">
            <a:avLst/>
          </a:prstGeom>
          <a:ln>
            <a:noFill/>
          </a:ln>
        </p:spPr>
      </p:pic>
      <p:sp>
        <p:nvSpPr>
          <p:cNvPr id="493" name="Line 24"/>
          <p:cNvSpPr/>
          <p:nvPr/>
        </p:nvSpPr>
        <p:spPr>
          <a:xfrm>
            <a:off x="7362720" y="2781360"/>
            <a:ext cx="232920" cy="252360"/>
          </a:xfrm>
          <a:prstGeom prst="line">
            <a:avLst/>
          </a:prstGeom>
          <a:ln w="223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5"/>
          <p:cNvSpPr/>
          <p:nvPr/>
        </p:nvSpPr>
        <p:spPr>
          <a:xfrm>
            <a:off x="2178360" y="4184640"/>
            <a:ext cx="366120" cy="252000"/>
          </a:xfrm>
          <a:custGeom>
            <a:avLst/>
            <a:gdLst/>
            <a:ahLst/>
            <a:rect l="l" t="t" r="r" b="b"/>
            <a:pathLst>
              <a:path w="1020" h="703">
                <a:moveTo>
                  <a:pt x="0" y="175"/>
                </a:moveTo>
                <a:lnTo>
                  <a:pt x="764" y="175"/>
                </a:lnTo>
                <a:lnTo>
                  <a:pt x="764" y="0"/>
                </a:lnTo>
                <a:lnTo>
                  <a:pt x="1019" y="351"/>
                </a:lnTo>
                <a:lnTo>
                  <a:pt x="764" y="702"/>
                </a:lnTo>
                <a:lnTo>
                  <a:pt x="764" y="526"/>
                </a:lnTo>
                <a:lnTo>
                  <a:pt x="0" y="526"/>
                </a:lnTo>
                <a:lnTo>
                  <a:pt x="0" y="17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26"/>
          <p:cNvSpPr/>
          <p:nvPr/>
        </p:nvSpPr>
        <p:spPr>
          <a:xfrm>
            <a:off x="504360" y="5859360"/>
            <a:ext cx="80218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Exactly the same result would have been obtained by considering the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annihilation process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96" name="Picture 61" descr=""/>
          <p:cNvPicPr/>
          <p:nvPr/>
        </p:nvPicPr>
        <p:blipFill>
          <a:blip r:embed="rId5"/>
          <a:stretch/>
        </p:blipFill>
        <p:spPr>
          <a:xfrm>
            <a:off x="3407760" y="1844640"/>
            <a:ext cx="3530520" cy="350640"/>
          </a:xfrm>
          <a:prstGeom prst="rect">
            <a:avLst/>
          </a:prstGeom>
          <a:ln>
            <a:noFill/>
          </a:ln>
        </p:spPr>
      </p:pic>
      <p:pic>
        <p:nvPicPr>
          <p:cNvPr id="497" name="Picture 62" descr=""/>
          <p:cNvPicPr/>
          <p:nvPr/>
        </p:nvPicPr>
        <p:blipFill>
          <a:blip r:embed="rId6"/>
          <a:stretch/>
        </p:blipFill>
        <p:spPr>
          <a:xfrm>
            <a:off x="1614600" y="2349360"/>
            <a:ext cx="3987720" cy="1226880"/>
          </a:xfrm>
          <a:prstGeom prst="rect">
            <a:avLst/>
          </a:prstGeom>
          <a:ln>
            <a:noFill/>
          </a:ln>
        </p:spPr>
      </p:pic>
      <p:sp>
        <p:nvSpPr>
          <p:cNvPr id="498" name="Line 27"/>
          <p:cNvSpPr/>
          <p:nvPr/>
        </p:nvSpPr>
        <p:spPr>
          <a:xfrm flipV="1">
            <a:off x="2943720" y="5516280"/>
            <a:ext cx="5482440" cy="3636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Line 28"/>
          <p:cNvSpPr/>
          <p:nvPr/>
        </p:nvSpPr>
        <p:spPr>
          <a:xfrm flipV="1">
            <a:off x="816120" y="5841720"/>
            <a:ext cx="5848920" cy="3492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9"/>
          <p:cNvSpPr/>
          <p:nvPr/>
        </p:nvSpPr>
        <p:spPr>
          <a:xfrm>
            <a:off x="0" y="5445000"/>
            <a:ext cx="450720" cy="252000"/>
          </a:xfrm>
          <a:custGeom>
            <a:avLst/>
            <a:gdLst/>
            <a:ahLst/>
            <a:rect l="l" t="t" r="r" b="b"/>
            <a:pathLst>
              <a:path w="1255" h="703">
                <a:moveTo>
                  <a:pt x="0" y="175"/>
                </a:moveTo>
                <a:lnTo>
                  <a:pt x="930" y="175"/>
                </a:lnTo>
                <a:lnTo>
                  <a:pt x="930" y="0"/>
                </a:lnTo>
                <a:lnTo>
                  <a:pt x="1254" y="351"/>
                </a:lnTo>
                <a:lnTo>
                  <a:pt x="930" y="702"/>
                </a:lnTo>
                <a:lnTo>
                  <a:pt x="930" y="526"/>
                </a:lnTo>
                <a:lnTo>
                  <a:pt x="0" y="526"/>
                </a:lnTo>
                <a:lnTo>
                  <a:pt x="0" y="17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30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9FDE460-FA17-4967-965E-4B7F8A711DF7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783720" y="42840"/>
            <a:ext cx="79412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  <a:ea typeface="DejaVu Sans"/>
              </a:rPr>
              <a:t>Feynman Diagrams</a:t>
            </a:r>
            <a:endParaRPr b="0" lang="es-ES" sz="3400" spc="-1" strike="noStrike">
              <a:latin typeface="Arial"/>
            </a:endParaRPr>
          </a:p>
        </p:txBody>
      </p:sp>
      <p:grpSp>
        <p:nvGrpSpPr>
          <p:cNvPr id="505" name="Group 4"/>
          <p:cNvGrpSpPr/>
          <p:nvPr/>
        </p:nvGrpSpPr>
        <p:grpSpPr>
          <a:xfrm>
            <a:off x="1104480" y="3392640"/>
            <a:ext cx="1917000" cy="1548720"/>
            <a:chOff x="1104480" y="3392640"/>
            <a:chExt cx="1917000" cy="1548720"/>
          </a:xfrm>
        </p:grpSpPr>
        <p:grpSp>
          <p:nvGrpSpPr>
            <p:cNvPr id="506" name="Group 5"/>
            <p:cNvGrpSpPr/>
            <p:nvPr/>
          </p:nvGrpSpPr>
          <p:grpSpPr>
            <a:xfrm>
              <a:off x="1104480" y="3392640"/>
              <a:ext cx="1917000" cy="1523520"/>
              <a:chOff x="1104480" y="3392640"/>
              <a:chExt cx="1917000" cy="1523520"/>
            </a:xfrm>
          </p:grpSpPr>
          <p:grpSp>
            <p:nvGrpSpPr>
              <p:cNvPr id="507" name="Group 6"/>
              <p:cNvGrpSpPr/>
              <p:nvPr/>
            </p:nvGrpSpPr>
            <p:grpSpPr>
              <a:xfrm>
                <a:off x="1420920" y="3648960"/>
                <a:ext cx="631440" cy="215640"/>
                <a:chOff x="1420920" y="3648960"/>
                <a:chExt cx="631440" cy="215640"/>
              </a:xfrm>
            </p:grpSpPr>
            <p:sp>
              <p:nvSpPr>
                <p:cNvPr id="508" name="Line 7"/>
                <p:cNvSpPr/>
                <p:nvPr/>
              </p:nvSpPr>
              <p:spPr>
                <a:xfrm>
                  <a:off x="1420920" y="3649680"/>
                  <a:ext cx="421200" cy="1429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09" name="Line 8"/>
                <p:cNvSpPr/>
                <p:nvPr/>
              </p:nvSpPr>
              <p:spPr>
                <a:xfrm>
                  <a:off x="1420920" y="3648960"/>
                  <a:ext cx="631440" cy="2156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0" name="CustomShape 9"/>
              <p:cNvSpPr/>
              <p:nvPr/>
            </p:nvSpPr>
            <p:spPr>
              <a:xfrm>
                <a:off x="1104480" y="3396960"/>
                <a:ext cx="32220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000" spc="-1" strike="noStrike">
                    <a:solidFill>
                      <a:srgbClr val="0000ff"/>
                    </a:solidFill>
                    <a:latin typeface="Palatino"/>
                    <a:ea typeface="DejaVu Sans"/>
                  </a:rPr>
                  <a:t>a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511" name="CustomShape 10"/>
              <p:cNvSpPr/>
              <p:nvPr/>
            </p:nvSpPr>
            <p:spPr>
              <a:xfrm>
                <a:off x="2728440" y="3392640"/>
                <a:ext cx="29304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000" spc="-1" strike="noStrike">
                    <a:solidFill>
                      <a:srgbClr val="0000ff"/>
                    </a:solidFill>
                    <a:latin typeface="Palatino"/>
                    <a:ea typeface="DejaVu Sans"/>
                  </a:rPr>
                  <a:t>c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512" name="CustomShape 11"/>
              <p:cNvSpPr/>
              <p:nvPr/>
            </p:nvSpPr>
            <p:spPr>
              <a:xfrm>
                <a:off x="1111680" y="4511520"/>
                <a:ext cx="31752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000" spc="-1" strike="noStrike">
                    <a:solidFill>
                      <a:srgbClr val="ff0000"/>
                    </a:solidFill>
                    <a:latin typeface="Palatino"/>
                    <a:ea typeface="DejaVu Sans"/>
                  </a:rPr>
                  <a:t>b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513" name="CustomShape 12"/>
              <p:cNvSpPr/>
              <p:nvPr/>
            </p:nvSpPr>
            <p:spPr>
              <a:xfrm>
                <a:off x="2659320" y="4517640"/>
                <a:ext cx="32220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000" spc="-1" strike="noStrike">
                    <a:solidFill>
                      <a:srgbClr val="ff0000"/>
                    </a:solidFill>
                    <a:latin typeface="Palatino"/>
                    <a:ea typeface="DejaVu Sans"/>
                  </a:rPr>
                  <a:t>d</a:t>
                </a:r>
                <a:endParaRPr b="0" lang="es-ES" sz="2000" spc="-1" strike="noStrike">
                  <a:latin typeface="Arial"/>
                </a:endParaRPr>
              </a:p>
            </p:txBody>
          </p:sp>
          <p:pic>
            <p:nvPicPr>
              <p:cNvPr id="514" name="Picture 193" descr=""/>
              <p:cNvPicPr/>
              <p:nvPr/>
            </p:nvPicPr>
            <p:blipFill>
              <a:blip r:embed="rId1"/>
              <a:stretch/>
            </p:blipFill>
            <p:spPr>
              <a:xfrm>
                <a:off x="2152440" y="4151160"/>
                <a:ext cx="160560" cy="1450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515" name="Group 13"/>
              <p:cNvGrpSpPr/>
              <p:nvPr/>
            </p:nvGrpSpPr>
            <p:grpSpPr>
              <a:xfrm>
                <a:off x="2056320" y="3637440"/>
                <a:ext cx="623520" cy="240120"/>
                <a:chOff x="2056320" y="3637440"/>
                <a:chExt cx="623520" cy="240120"/>
              </a:xfrm>
            </p:grpSpPr>
            <p:sp>
              <p:nvSpPr>
                <p:cNvPr id="516" name="Line 14"/>
                <p:cNvSpPr/>
                <p:nvPr/>
              </p:nvSpPr>
              <p:spPr>
                <a:xfrm flipV="1">
                  <a:off x="2057040" y="3716640"/>
                  <a:ext cx="415440" cy="1609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7" name="Line 15"/>
                <p:cNvSpPr/>
                <p:nvPr/>
              </p:nvSpPr>
              <p:spPr>
                <a:xfrm flipV="1">
                  <a:off x="2056320" y="3637440"/>
                  <a:ext cx="623520" cy="2397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18" name="Group 16"/>
              <p:cNvGrpSpPr/>
              <p:nvPr/>
            </p:nvGrpSpPr>
            <p:grpSpPr>
              <a:xfrm>
                <a:off x="2052720" y="4514040"/>
                <a:ext cx="630720" cy="215640"/>
                <a:chOff x="2052720" y="4514040"/>
                <a:chExt cx="630720" cy="215640"/>
              </a:xfrm>
            </p:grpSpPr>
            <p:sp>
              <p:nvSpPr>
                <p:cNvPr id="519" name="Line 17"/>
                <p:cNvSpPr/>
                <p:nvPr/>
              </p:nvSpPr>
              <p:spPr>
                <a:xfrm>
                  <a:off x="2052720" y="4514760"/>
                  <a:ext cx="421200" cy="14292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0" name="Line 18"/>
                <p:cNvSpPr/>
                <p:nvPr/>
              </p:nvSpPr>
              <p:spPr>
                <a:xfrm>
                  <a:off x="2052720" y="4514040"/>
                  <a:ext cx="630720" cy="2156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1" name="Group 19"/>
              <p:cNvGrpSpPr/>
              <p:nvPr/>
            </p:nvGrpSpPr>
            <p:grpSpPr>
              <a:xfrm>
                <a:off x="1417680" y="4525920"/>
                <a:ext cx="638280" cy="190080"/>
                <a:chOff x="1417680" y="4525920"/>
                <a:chExt cx="638280" cy="190080"/>
              </a:xfrm>
            </p:grpSpPr>
            <p:sp>
              <p:nvSpPr>
                <p:cNvPr id="522" name="Line 20"/>
                <p:cNvSpPr/>
                <p:nvPr/>
              </p:nvSpPr>
              <p:spPr>
                <a:xfrm flipV="1">
                  <a:off x="1418040" y="4588920"/>
                  <a:ext cx="425520" cy="12708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3" name="Line 21"/>
                <p:cNvSpPr/>
                <p:nvPr/>
              </p:nvSpPr>
              <p:spPr>
                <a:xfrm flipV="1">
                  <a:off x="1417680" y="4525920"/>
                  <a:ext cx="638280" cy="18972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24" name="Line 22"/>
              <p:cNvSpPr/>
              <p:nvPr/>
            </p:nvSpPr>
            <p:spPr>
              <a:xfrm>
                <a:off x="2052720" y="3865320"/>
                <a:ext cx="360" cy="64728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5" name="Line 23"/>
            <p:cNvSpPr/>
            <p:nvPr/>
          </p:nvSpPr>
          <p:spPr>
            <a:xfrm>
              <a:off x="1655640" y="3394080"/>
              <a:ext cx="360" cy="1547280"/>
            </a:xfrm>
            <a:prstGeom prst="line">
              <a:avLst/>
            </a:prstGeom>
            <a:ln cap="rnd" w="22320">
              <a:solidFill>
                <a:srgbClr val="ff9900"/>
              </a:solidFill>
              <a:custDash>
                <a:ds d="3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Line 24"/>
            <p:cNvSpPr/>
            <p:nvPr/>
          </p:nvSpPr>
          <p:spPr>
            <a:xfrm>
              <a:off x="2520000" y="3394080"/>
              <a:ext cx="360" cy="1547280"/>
            </a:xfrm>
            <a:prstGeom prst="line">
              <a:avLst/>
            </a:prstGeom>
            <a:ln cap="rnd" w="22320">
              <a:solidFill>
                <a:srgbClr val="ff9900"/>
              </a:solidFill>
              <a:custDash>
                <a:ds d="3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7" name="CustomShape 25"/>
          <p:cNvSpPr/>
          <p:nvPr/>
        </p:nvSpPr>
        <p:spPr>
          <a:xfrm>
            <a:off x="3376080" y="3321000"/>
            <a:ext cx="545688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a Feynman diagram: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SzPct val="114015"/>
              <a:buBlip>
                <a:blip r:embed="rId2"/>
              </a:buBlip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LHS represents the initial state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SzPct val="114015"/>
              <a:buBlip>
                <a:blip r:embed="rId3"/>
              </a:buBlip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RHS is the final state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SzPct val="114015"/>
              <a:buBlip>
                <a:blip r:embed="rId4"/>
              </a:buBlip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everything in between is “how the interaction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happened”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28" name="CustomShape 26"/>
          <p:cNvSpPr/>
          <p:nvPr/>
        </p:nvSpPr>
        <p:spPr>
          <a:xfrm>
            <a:off x="585360" y="765000"/>
            <a:ext cx="715140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4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sum over all possible time-orderings is represented by a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FEYNMAN diagram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529" name="Group 27"/>
          <p:cNvGrpSpPr/>
          <p:nvPr/>
        </p:nvGrpSpPr>
        <p:grpSpPr>
          <a:xfrm>
            <a:off x="517320" y="1581840"/>
            <a:ext cx="2435760" cy="1819800"/>
            <a:chOff x="517320" y="1581840"/>
            <a:chExt cx="2435760" cy="1819800"/>
          </a:xfrm>
        </p:grpSpPr>
        <p:sp>
          <p:nvSpPr>
            <p:cNvPr id="530" name="Line 28"/>
            <p:cNvSpPr/>
            <p:nvPr/>
          </p:nvSpPr>
          <p:spPr>
            <a:xfrm flipV="1">
              <a:off x="852480" y="1630080"/>
              <a:ext cx="360" cy="1630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Line 29"/>
            <p:cNvSpPr/>
            <p:nvPr/>
          </p:nvSpPr>
          <p:spPr>
            <a:xfrm>
              <a:off x="770760" y="3079800"/>
              <a:ext cx="212148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2" name="Group 30"/>
            <p:cNvGrpSpPr/>
            <p:nvPr/>
          </p:nvGrpSpPr>
          <p:grpSpPr>
            <a:xfrm>
              <a:off x="1183680" y="1870200"/>
              <a:ext cx="495720" cy="273240"/>
              <a:chOff x="1183680" y="1870200"/>
              <a:chExt cx="495720" cy="273240"/>
            </a:xfrm>
          </p:grpSpPr>
          <p:sp>
            <p:nvSpPr>
              <p:cNvPr id="533" name="Line 31"/>
              <p:cNvSpPr/>
              <p:nvPr/>
            </p:nvSpPr>
            <p:spPr>
              <a:xfrm>
                <a:off x="1183680" y="1871280"/>
                <a:ext cx="330840" cy="181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Line 32"/>
              <p:cNvSpPr/>
              <p:nvPr/>
            </p:nvSpPr>
            <p:spPr>
              <a:xfrm>
                <a:off x="1183680" y="1870200"/>
                <a:ext cx="495720" cy="2732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5" name="Group 33"/>
            <p:cNvGrpSpPr/>
            <p:nvPr/>
          </p:nvGrpSpPr>
          <p:grpSpPr>
            <a:xfrm>
              <a:off x="1667160" y="1825200"/>
              <a:ext cx="959760" cy="308880"/>
              <a:chOff x="1667160" y="1825200"/>
              <a:chExt cx="959760" cy="308880"/>
            </a:xfrm>
          </p:grpSpPr>
          <p:sp>
            <p:nvSpPr>
              <p:cNvPr id="536" name="Line 34"/>
              <p:cNvSpPr/>
              <p:nvPr/>
            </p:nvSpPr>
            <p:spPr>
              <a:xfrm flipV="1">
                <a:off x="1668600" y="1927800"/>
                <a:ext cx="639000" cy="206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Line 35"/>
              <p:cNvSpPr/>
              <p:nvPr/>
            </p:nvSpPr>
            <p:spPr>
              <a:xfrm flipV="1">
                <a:off x="1667160" y="1825200"/>
                <a:ext cx="959760" cy="307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38" name="Group 36"/>
            <p:cNvGrpSpPr/>
            <p:nvPr/>
          </p:nvGrpSpPr>
          <p:grpSpPr>
            <a:xfrm>
              <a:off x="1679400" y="2141280"/>
              <a:ext cx="412920" cy="485640"/>
              <a:chOff x="1679400" y="2141280"/>
              <a:chExt cx="412920" cy="485640"/>
            </a:xfrm>
          </p:grpSpPr>
          <p:sp>
            <p:nvSpPr>
              <p:cNvPr id="539" name="Line 37"/>
              <p:cNvSpPr/>
              <p:nvPr/>
            </p:nvSpPr>
            <p:spPr>
              <a:xfrm>
                <a:off x="1679400" y="2143080"/>
                <a:ext cx="275400" cy="3222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" name="Line 38"/>
              <p:cNvSpPr/>
              <p:nvPr/>
            </p:nvSpPr>
            <p:spPr>
              <a:xfrm>
                <a:off x="1679400" y="2141280"/>
                <a:ext cx="412920" cy="485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1" name="Group 39"/>
            <p:cNvGrpSpPr/>
            <p:nvPr/>
          </p:nvGrpSpPr>
          <p:grpSpPr>
            <a:xfrm>
              <a:off x="2090880" y="2625840"/>
              <a:ext cx="496800" cy="273240"/>
              <a:chOff x="2090880" y="2625840"/>
              <a:chExt cx="496800" cy="273240"/>
            </a:xfrm>
          </p:grpSpPr>
          <p:sp>
            <p:nvSpPr>
              <p:cNvPr id="542" name="Line 40"/>
              <p:cNvSpPr/>
              <p:nvPr/>
            </p:nvSpPr>
            <p:spPr>
              <a:xfrm>
                <a:off x="2090880" y="2626920"/>
                <a:ext cx="331200" cy="181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Line 41"/>
              <p:cNvSpPr/>
              <p:nvPr/>
            </p:nvSpPr>
            <p:spPr>
              <a:xfrm>
                <a:off x="2090880" y="2625840"/>
                <a:ext cx="496800" cy="273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4" name="Group 42"/>
            <p:cNvGrpSpPr/>
            <p:nvPr/>
          </p:nvGrpSpPr>
          <p:grpSpPr>
            <a:xfrm>
              <a:off x="1116360" y="2608920"/>
              <a:ext cx="960840" cy="309600"/>
              <a:chOff x="1116360" y="2608920"/>
              <a:chExt cx="960840" cy="309600"/>
            </a:xfrm>
          </p:grpSpPr>
          <p:sp>
            <p:nvSpPr>
              <p:cNvPr id="545" name="Line 43"/>
              <p:cNvSpPr/>
              <p:nvPr/>
            </p:nvSpPr>
            <p:spPr>
              <a:xfrm flipV="1">
                <a:off x="1117800" y="2711520"/>
                <a:ext cx="639720" cy="207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Line 44"/>
              <p:cNvSpPr/>
              <p:nvPr/>
            </p:nvSpPr>
            <p:spPr>
              <a:xfrm flipV="1">
                <a:off x="1116360" y="2608920"/>
                <a:ext cx="960840" cy="3081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7" name="CustomShape 45"/>
            <p:cNvSpPr/>
            <p:nvPr/>
          </p:nvSpPr>
          <p:spPr>
            <a:xfrm>
              <a:off x="942840" y="167976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48" name="CustomShape 46"/>
            <p:cNvSpPr/>
            <p:nvPr/>
          </p:nvSpPr>
          <p:spPr>
            <a:xfrm>
              <a:off x="2577240" y="162432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49" name="CustomShape 47"/>
            <p:cNvSpPr/>
            <p:nvPr/>
          </p:nvSpPr>
          <p:spPr>
            <a:xfrm>
              <a:off x="909000" y="274320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0" name="CustomShape 48"/>
            <p:cNvSpPr/>
            <p:nvPr/>
          </p:nvSpPr>
          <p:spPr>
            <a:xfrm>
              <a:off x="2512080" y="267336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1" name="CustomShape 49"/>
            <p:cNvSpPr/>
            <p:nvPr/>
          </p:nvSpPr>
          <p:spPr>
            <a:xfrm>
              <a:off x="2321640" y="3033720"/>
              <a:ext cx="631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2" name="CustomShape 50"/>
            <p:cNvSpPr/>
            <p:nvPr/>
          </p:nvSpPr>
          <p:spPr>
            <a:xfrm rot="16200000">
              <a:off x="330480" y="1768320"/>
              <a:ext cx="741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53" name="Picture 265" descr=""/>
            <p:cNvPicPr/>
            <p:nvPr/>
          </p:nvPicPr>
          <p:blipFill>
            <a:blip r:embed="rId5"/>
            <a:stretch/>
          </p:blipFill>
          <p:spPr>
            <a:xfrm>
              <a:off x="2019240" y="2241720"/>
              <a:ext cx="160560" cy="145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4" name="Group 51"/>
          <p:cNvGrpSpPr/>
          <p:nvPr/>
        </p:nvGrpSpPr>
        <p:grpSpPr>
          <a:xfrm>
            <a:off x="3529440" y="1580400"/>
            <a:ext cx="2434320" cy="1820880"/>
            <a:chOff x="3529440" y="1580400"/>
            <a:chExt cx="2434320" cy="1820880"/>
          </a:xfrm>
        </p:grpSpPr>
        <p:sp>
          <p:nvSpPr>
            <p:cNvPr id="555" name="Line 52"/>
            <p:cNvSpPr/>
            <p:nvPr/>
          </p:nvSpPr>
          <p:spPr>
            <a:xfrm flipV="1">
              <a:off x="3863520" y="1629720"/>
              <a:ext cx="360" cy="1630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Line 53"/>
            <p:cNvSpPr/>
            <p:nvPr/>
          </p:nvSpPr>
          <p:spPr>
            <a:xfrm>
              <a:off x="3781440" y="3079440"/>
              <a:ext cx="212184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7" name="Group 54"/>
            <p:cNvGrpSpPr/>
            <p:nvPr/>
          </p:nvGrpSpPr>
          <p:grpSpPr>
            <a:xfrm>
              <a:off x="4194720" y="1869840"/>
              <a:ext cx="874440" cy="300240"/>
              <a:chOff x="4194720" y="1869840"/>
              <a:chExt cx="874440" cy="300240"/>
            </a:xfrm>
          </p:grpSpPr>
          <p:sp>
            <p:nvSpPr>
              <p:cNvPr id="558" name="Line 55"/>
              <p:cNvSpPr/>
              <p:nvPr/>
            </p:nvSpPr>
            <p:spPr>
              <a:xfrm>
                <a:off x="4194720" y="1870920"/>
                <a:ext cx="583200" cy="199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Line 56"/>
              <p:cNvSpPr/>
              <p:nvPr/>
            </p:nvSpPr>
            <p:spPr>
              <a:xfrm>
                <a:off x="4194720" y="1869840"/>
                <a:ext cx="874440" cy="3002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0" name="Group 57"/>
            <p:cNvGrpSpPr/>
            <p:nvPr/>
          </p:nvGrpSpPr>
          <p:grpSpPr>
            <a:xfrm>
              <a:off x="5101920" y="1823040"/>
              <a:ext cx="534240" cy="325440"/>
              <a:chOff x="5101920" y="1823040"/>
              <a:chExt cx="534240" cy="325440"/>
            </a:xfrm>
          </p:grpSpPr>
          <p:sp>
            <p:nvSpPr>
              <p:cNvPr id="561" name="Line 58"/>
              <p:cNvSpPr/>
              <p:nvPr/>
            </p:nvSpPr>
            <p:spPr>
              <a:xfrm flipV="1">
                <a:off x="5102280" y="1931400"/>
                <a:ext cx="356040" cy="217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Line 59"/>
              <p:cNvSpPr/>
              <p:nvPr/>
            </p:nvSpPr>
            <p:spPr>
              <a:xfrm flipV="1">
                <a:off x="5101920" y="1823040"/>
                <a:ext cx="534240" cy="325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3" name="Group 60"/>
            <p:cNvGrpSpPr/>
            <p:nvPr/>
          </p:nvGrpSpPr>
          <p:grpSpPr>
            <a:xfrm>
              <a:off x="4687920" y="2143440"/>
              <a:ext cx="416880" cy="481680"/>
              <a:chOff x="4687920" y="2143440"/>
              <a:chExt cx="416880" cy="481680"/>
            </a:xfrm>
          </p:grpSpPr>
          <p:sp>
            <p:nvSpPr>
              <p:cNvPr id="564" name="Line 61"/>
              <p:cNvSpPr/>
              <p:nvPr/>
            </p:nvSpPr>
            <p:spPr>
              <a:xfrm flipV="1">
                <a:off x="4689360" y="2303640"/>
                <a:ext cx="276840" cy="32112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Line 62"/>
              <p:cNvSpPr/>
              <p:nvPr/>
            </p:nvSpPr>
            <p:spPr>
              <a:xfrm flipV="1">
                <a:off x="4687920" y="2143440"/>
                <a:ext cx="416880" cy="48168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6" name="Group 63"/>
            <p:cNvGrpSpPr/>
            <p:nvPr/>
          </p:nvGrpSpPr>
          <p:grpSpPr>
            <a:xfrm>
              <a:off x="4670640" y="2601720"/>
              <a:ext cx="927360" cy="297000"/>
              <a:chOff x="4670640" y="2601720"/>
              <a:chExt cx="927360" cy="297000"/>
            </a:xfrm>
          </p:grpSpPr>
          <p:sp>
            <p:nvSpPr>
              <p:cNvPr id="567" name="Line 64"/>
              <p:cNvSpPr/>
              <p:nvPr/>
            </p:nvSpPr>
            <p:spPr>
              <a:xfrm>
                <a:off x="4670640" y="2602800"/>
                <a:ext cx="619200" cy="196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Line 65"/>
              <p:cNvSpPr/>
              <p:nvPr/>
            </p:nvSpPr>
            <p:spPr>
              <a:xfrm>
                <a:off x="4670640" y="2601720"/>
                <a:ext cx="927360" cy="297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9" name="Group 66"/>
            <p:cNvGrpSpPr/>
            <p:nvPr/>
          </p:nvGrpSpPr>
          <p:grpSpPr>
            <a:xfrm>
              <a:off x="4126680" y="2625480"/>
              <a:ext cx="583920" cy="291600"/>
              <a:chOff x="4126680" y="2625480"/>
              <a:chExt cx="583920" cy="291600"/>
            </a:xfrm>
          </p:grpSpPr>
          <p:sp>
            <p:nvSpPr>
              <p:cNvPr id="570" name="Line 67"/>
              <p:cNvSpPr/>
              <p:nvPr/>
            </p:nvSpPr>
            <p:spPr>
              <a:xfrm flipV="1">
                <a:off x="4127040" y="2721960"/>
                <a:ext cx="389160" cy="1951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Line 68"/>
              <p:cNvSpPr/>
              <p:nvPr/>
            </p:nvSpPr>
            <p:spPr>
              <a:xfrm flipV="1">
                <a:off x="4126680" y="2625480"/>
                <a:ext cx="583920" cy="2908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2" name="CustomShape 69"/>
            <p:cNvSpPr/>
            <p:nvPr/>
          </p:nvSpPr>
          <p:spPr>
            <a:xfrm>
              <a:off x="3953880" y="167940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3" name="CustomShape 70"/>
            <p:cNvSpPr/>
            <p:nvPr/>
          </p:nvSpPr>
          <p:spPr>
            <a:xfrm>
              <a:off x="5587920" y="162396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4" name="CustomShape 71"/>
            <p:cNvSpPr/>
            <p:nvPr/>
          </p:nvSpPr>
          <p:spPr>
            <a:xfrm>
              <a:off x="3920040" y="274284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5" name="CustomShape 72"/>
            <p:cNvSpPr/>
            <p:nvPr/>
          </p:nvSpPr>
          <p:spPr>
            <a:xfrm>
              <a:off x="5522760" y="267300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6" name="CustomShape 73"/>
            <p:cNvSpPr/>
            <p:nvPr/>
          </p:nvSpPr>
          <p:spPr>
            <a:xfrm>
              <a:off x="5332320" y="3033360"/>
              <a:ext cx="631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7" name="CustomShape 74"/>
            <p:cNvSpPr/>
            <p:nvPr/>
          </p:nvSpPr>
          <p:spPr>
            <a:xfrm rot="16200000">
              <a:off x="3342600" y="1766880"/>
              <a:ext cx="741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78" name="Picture 290" descr=""/>
            <p:cNvPicPr/>
            <p:nvPr/>
          </p:nvPicPr>
          <p:blipFill>
            <a:blip r:embed="rId6"/>
            <a:stretch/>
          </p:blipFill>
          <p:spPr>
            <a:xfrm>
              <a:off x="5028120" y="2277720"/>
              <a:ext cx="160920" cy="203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79" name="Group 75"/>
          <p:cNvGrpSpPr/>
          <p:nvPr/>
        </p:nvGrpSpPr>
        <p:grpSpPr>
          <a:xfrm>
            <a:off x="6197760" y="2386080"/>
            <a:ext cx="300240" cy="143280"/>
            <a:chOff x="6197760" y="2386080"/>
            <a:chExt cx="300240" cy="143280"/>
          </a:xfrm>
        </p:grpSpPr>
        <p:sp>
          <p:nvSpPr>
            <p:cNvPr id="580" name="Line 76"/>
            <p:cNvSpPr/>
            <p:nvPr/>
          </p:nvSpPr>
          <p:spPr>
            <a:xfrm>
              <a:off x="6197760" y="2386080"/>
              <a:ext cx="300240" cy="3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Line 77"/>
            <p:cNvSpPr/>
            <p:nvPr/>
          </p:nvSpPr>
          <p:spPr>
            <a:xfrm>
              <a:off x="6197760" y="2529000"/>
              <a:ext cx="300240" cy="3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2" name="Group 78"/>
          <p:cNvGrpSpPr/>
          <p:nvPr/>
        </p:nvGrpSpPr>
        <p:grpSpPr>
          <a:xfrm>
            <a:off x="3076560" y="2205000"/>
            <a:ext cx="331200" cy="358560"/>
            <a:chOff x="3076560" y="2205000"/>
            <a:chExt cx="331200" cy="358560"/>
          </a:xfrm>
        </p:grpSpPr>
        <p:sp>
          <p:nvSpPr>
            <p:cNvPr id="583" name="Line 79"/>
            <p:cNvSpPr/>
            <p:nvPr/>
          </p:nvSpPr>
          <p:spPr>
            <a:xfrm>
              <a:off x="3076560" y="2385720"/>
              <a:ext cx="331200" cy="3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Line 80"/>
            <p:cNvSpPr/>
            <p:nvPr/>
          </p:nvSpPr>
          <p:spPr>
            <a:xfrm flipV="1">
              <a:off x="3241440" y="2205000"/>
              <a:ext cx="360" cy="3585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85" name="Line 81"/>
          <p:cNvSpPr/>
          <p:nvPr/>
        </p:nvSpPr>
        <p:spPr>
          <a:xfrm>
            <a:off x="6197760" y="2529000"/>
            <a:ext cx="300240" cy="360"/>
          </a:xfrm>
          <a:prstGeom prst="line">
            <a:avLst/>
          </a:prstGeom>
          <a:ln w="381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6" name="Group 82"/>
          <p:cNvGrpSpPr/>
          <p:nvPr/>
        </p:nvGrpSpPr>
        <p:grpSpPr>
          <a:xfrm>
            <a:off x="6870960" y="1697040"/>
            <a:ext cx="1887120" cy="1493280"/>
            <a:chOff x="6870960" y="1697040"/>
            <a:chExt cx="1887120" cy="1493280"/>
          </a:xfrm>
        </p:grpSpPr>
        <p:grpSp>
          <p:nvGrpSpPr>
            <p:cNvPr id="587" name="Group 83"/>
            <p:cNvGrpSpPr/>
            <p:nvPr/>
          </p:nvGrpSpPr>
          <p:grpSpPr>
            <a:xfrm>
              <a:off x="7167600" y="1954080"/>
              <a:ext cx="631440" cy="216000"/>
              <a:chOff x="7167600" y="1954080"/>
              <a:chExt cx="631440" cy="216000"/>
            </a:xfrm>
          </p:grpSpPr>
          <p:sp>
            <p:nvSpPr>
              <p:cNvPr id="588" name="Line 84"/>
              <p:cNvSpPr/>
              <p:nvPr/>
            </p:nvSpPr>
            <p:spPr>
              <a:xfrm>
                <a:off x="7167600" y="1954800"/>
                <a:ext cx="421200" cy="143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Line 85"/>
              <p:cNvSpPr/>
              <p:nvPr/>
            </p:nvSpPr>
            <p:spPr>
              <a:xfrm>
                <a:off x="7167600" y="1954080"/>
                <a:ext cx="63144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0" name="CustomShape 86"/>
            <p:cNvSpPr/>
            <p:nvPr/>
          </p:nvSpPr>
          <p:spPr>
            <a:xfrm>
              <a:off x="6870960" y="170172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1" name="CustomShape 87"/>
            <p:cNvSpPr/>
            <p:nvPr/>
          </p:nvSpPr>
          <p:spPr>
            <a:xfrm>
              <a:off x="8484840" y="169704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2" name="CustomShape 88"/>
            <p:cNvSpPr/>
            <p:nvPr/>
          </p:nvSpPr>
          <p:spPr>
            <a:xfrm>
              <a:off x="6874200" y="281628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3" name="CustomShape 89"/>
            <p:cNvSpPr/>
            <p:nvPr/>
          </p:nvSpPr>
          <p:spPr>
            <a:xfrm>
              <a:off x="8419680" y="282240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94" name="Picture 305" descr=""/>
            <p:cNvPicPr/>
            <p:nvPr/>
          </p:nvPicPr>
          <p:blipFill>
            <a:blip r:embed="rId7"/>
            <a:stretch/>
          </p:blipFill>
          <p:spPr>
            <a:xfrm>
              <a:off x="7899120" y="2455920"/>
              <a:ext cx="160560" cy="1458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95" name="Group 90"/>
            <p:cNvGrpSpPr/>
            <p:nvPr/>
          </p:nvGrpSpPr>
          <p:grpSpPr>
            <a:xfrm>
              <a:off x="7803000" y="1942200"/>
              <a:ext cx="623880" cy="240120"/>
              <a:chOff x="7803000" y="1942200"/>
              <a:chExt cx="623880" cy="240120"/>
            </a:xfrm>
          </p:grpSpPr>
          <p:sp>
            <p:nvSpPr>
              <p:cNvPr id="596" name="Line 91"/>
              <p:cNvSpPr/>
              <p:nvPr/>
            </p:nvSpPr>
            <p:spPr>
              <a:xfrm flipV="1">
                <a:off x="7803360" y="2021760"/>
                <a:ext cx="415800" cy="1605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Line 92"/>
              <p:cNvSpPr/>
              <p:nvPr/>
            </p:nvSpPr>
            <p:spPr>
              <a:xfrm flipV="1">
                <a:off x="7803000" y="1942200"/>
                <a:ext cx="623880" cy="2397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8" name="Group 93"/>
            <p:cNvGrpSpPr/>
            <p:nvPr/>
          </p:nvGrpSpPr>
          <p:grpSpPr>
            <a:xfrm>
              <a:off x="7799400" y="2819520"/>
              <a:ext cx="631080" cy="215640"/>
              <a:chOff x="7799400" y="2819520"/>
              <a:chExt cx="631080" cy="215640"/>
            </a:xfrm>
          </p:grpSpPr>
          <p:sp>
            <p:nvSpPr>
              <p:cNvPr id="599" name="Line 94"/>
              <p:cNvSpPr/>
              <p:nvPr/>
            </p:nvSpPr>
            <p:spPr>
              <a:xfrm>
                <a:off x="7799400" y="2820240"/>
                <a:ext cx="421200" cy="142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Line 95"/>
              <p:cNvSpPr/>
              <p:nvPr/>
            </p:nvSpPr>
            <p:spPr>
              <a:xfrm>
                <a:off x="7799400" y="2819520"/>
                <a:ext cx="631080" cy="2156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1" name="Group 96"/>
            <p:cNvGrpSpPr/>
            <p:nvPr/>
          </p:nvGrpSpPr>
          <p:grpSpPr>
            <a:xfrm>
              <a:off x="7164000" y="2831040"/>
              <a:ext cx="638640" cy="189720"/>
              <a:chOff x="7164000" y="2831040"/>
              <a:chExt cx="638640" cy="189720"/>
            </a:xfrm>
          </p:grpSpPr>
          <p:sp>
            <p:nvSpPr>
              <p:cNvPr id="602" name="Line 97"/>
              <p:cNvSpPr/>
              <p:nvPr/>
            </p:nvSpPr>
            <p:spPr>
              <a:xfrm flipV="1">
                <a:off x="7164360" y="2894040"/>
                <a:ext cx="425880" cy="1267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Line 98"/>
              <p:cNvSpPr/>
              <p:nvPr/>
            </p:nvSpPr>
            <p:spPr>
              <a:xfrm flipV="1">
                <a:off x="7164000" y="2831040"/>
                <a:ext cx="638640" cy="1893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4" name="Line 99"/>
            <p:cNvSpPr/>
            <p:nvPr/>
          </p:nvSpPr>
          <p:spPr>
            <a:xfrm>
              <a:off x="7799400" y="2170080"/>
              <a:ext cx="360" cy="6476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5" name="CustomShape 100"/>
          <p:cNvSpPr/>
          <p:nvPr/>
        </p:nvSpPr>
        <p:spPr>
          <a:xfrm>
            <a:off x="487080" y="4857840"/>
            <a:ext cx="811332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4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It is important to remember that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energy and momentum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are conserved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at each interaction vertex in the diagram.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606" name="Group 101"/>
          <p:cNvGrpSpPr/>
          <p:nvPr/>
        </p:nvGrpSpPr>
        <p:grpSpPr>
          <a:xfrm>
            <a:off x="746280" y="5624640"/>
            <a:ext cx="7173000" cy="733680"/>
            <a:chOff x="746280" y="5624640"/>
            <a:chExt cx="7173000" cy="733680"/>
          </a:xfrm>
        </p:grpSpPr>
        <p:sp>
          <p:nvSpPr>
            <p:cNvPr id="607" name="CustomShape 102"/>
            <p:cNvSpPr/>
            <p:nvPr/>
          </p:nvSpPr>
          <p:spPr>
            <a:xfrm>
              <a:off x="746280" y="5624640"/>
              <a:ext cx="7173000" cy="73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Palatino"/>
                <a:buChar char="•"/>
              </a:pPr>
              <a:r>
                <a:rPr b="0" i="1" lang="es-ES" sz="24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The factor                        is the propagator; it arises naturally from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the above discussion of interaction by particle exchange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08" name="Picture 320" descr=""/>
            <p:cNvPicPr/>
            <p:nvPr/>
          </p:nvPicPr>
          <p:blipFill>
            <a:blip r:embed="rId8"/>
            <a:stretch/>
          </p:blipFill>
          <p:spPr>
            <a:xfrm>
              <a:off x="2076480" y="5682960"/>
              <a:ext cx="1293480" cy="378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09" name="CustomShape 103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7030427A-05E8-4A13-9F07-364E2E9BB5E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612" name="CustomShape 3"/>
          <p:cNvSpPr/>
          <p:nvPr/>
        </p:nvSpPr>
        <p:spPr>
          <a:xfrm>
            <a:off x="360" y="496800"/>
            <a:ext cx="91425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4"/>
          <p:cNvSpPr/>
          <p:nvPr/>
        </p:nvSpPr>
        <p:spPr>
          <a:xfrm>
            <a:off x="764280" y="1484280"/>
            <a:ext cx="7431480" cy="99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90000"/>
              </a:lnSpc>
              <a:buSzPct val="103090"/>
              <a:buBlip>
                <a:blip r:embed="rId1"/>
              </a:buBlip>
            </a:pPr>
            <a:r>
              <a:rPr b="0" i="1" lang="es-ES" sz="1600" spc="-1" strike="noStrike">
                <a:solidFill>
                  <a:srgbClr val="000000"/>
                </a:solidFill>
                <a:latin typeface="Palatino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four-momentum,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, carried by the (virtual) particle which is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determined from energy/momentum conservation at the vertices.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Note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can be either positive or negative.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14" name="Picture 149" descr=""/>
          <p:cNvPicPr/>
          <p:nvPr/>
        </p:nvPicPr>
        <p:blipFill>
          <a:blip r:embed="rId2"/>
          <a:stretch/>
        </p:blipFill>
        <p:spPr>
          <a:xfrm>
            <a:off x="3009600" y="2817720"/>
            <a:ext cx="2856960" cy="232920"/>
          </a:xfrm>
          <a:prstGeom prst="rect">
            <a:avLst/>
          </a:prstGeom>
          <a:ln>
            <a:noFill/>
          </a:ln>
        </p:spPr>
      </p:pic>
      <p:grpSp>
        <p:nvGrpSpPr>
          <p:cNvPr id="615" name="Group 5"/>
          <p:cNvGrpSpPr/>
          <p:nvPr/>
        </p:nvGrpSpPr>
        <p:grpSpPr>
          <a:xfrm>
            <a:off x="2402640" y="3176640"/>
            <a:ext cx="5522040" cy="367920"/>
            <a:chOff x="2402640" y="3176640"/>
            <a:chExt cx="5522040" cy="367920"/>
          </a:xfrm>
        </p:grpSpPr>
        <p:sp>
          <p:nvSpPr>
            <p:cNvPr id="616" name="CustomShape 6"/>
            <p:cNvSpPr/>
            <p:nvPr/>
          </p:nvSpPr>
          <p:spPr>
            <a:xfrm>
              <a:off x="2402640" y="3176640"/>
              <a:ext cx="2350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For </a:t>
              </a:r>
              <a:r>
                <a:rPr b="0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elastic scattering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: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17" name="Picture 151" descr=""/>
            <p:cNvPicPr/>
            <p:nvPr/>
          </p:nvPicPr>
          <p:blipFill>
            <a:blip r:embed="rId3"/>
            <a:stretch/>
          </p:blipFill>
          <p:spPr>
            <a:xfrm>
              <a:off x="4905000" y="3216240"/>
              <a:ext cx="3019680" cy="320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18" name="Line 7"/>
          <p:cNvSpPr/>
          <p:nvPr/>
        </p:nvSpPr>
        <p:spPr>
          <a:xfrm>
            <a:off x="353160" y="2492280"/>
            <a:ext cx="360" cy="3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8"/>
          <p:cNvSpPr/>
          <p:nvPr/>
        </p:nvSpPr>
        <p:spPr>
          <a:xfrm>
            <a:off x="251640" y="4653000"/>
            <a:ext cx="8825040" cy="360"/>
          </a:xfrm>
          <a:prstGeom prst="line">
            <a:avLst/>
          </a:prstGeom>
          <a:ln cap="rnd" w="2232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9"/>
          <p:cNvSpPr/>
          <p:nvPr/>
        </p:nvSpPr>
        <p:spPr>
          <a:xfrm>
            <a:off x="251640" y="2673360"/>
            <a:ext cx="8825040" cy="360"/>
          </a:xfrm>
          <a:prstGeom prst="line">
            <a:avLst/>
          </a:prstGeom>
          <a:ln cap="rnd" w="2232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21" name="Picture 159" descr=""/>
          <p:cNvPicPr/>
          <p:nvPr/>
        </p:nvPicPr>
        <p:blipFill>
          <a:blip r:embed="rId4"/>
          <a:stretch/>
        </p:blipFill>
        <p:spPr>
          <a:xfrm>
            <a:off x="3015000" y="4689360"/>
            <a:ext cx="2884680" cy="263160"/>
          </a:xfrm>
          <a:prstGeom prst="rect">
            <a:avLst/>
          </a:prstGeom>
          <a:ln>
            <a:noFill/>
          </a:ln>
        </p:spPr>
      </p:pic>
      <p:pic>
        <p:nvPicPr>
          <p:cNvPr id="622" name="Picture 161" descr=""/>
          <p:cNvPicPr/>
          <p:nvPr/>
        </p:nvPicPr>
        <p:blipFill>
          <a:blip r:embed="rId5"/>
          <a:stretch/>
        </p:blipFill>
        <p:spPr>
          <a:xfrm>
            <a:off x="3445920" y="5122800"/>
            <a:ext cx="3021120" cy="320400"/>
          </a:xfrm>
          <a:prstGeom prst="rect">
            <a:avLst/>
          </a:prstGeom>
          <a:ln>
            <a:noFill/>
          </a:ln>
        </p:spPr>
      </p:pic>
      <p:sp>
        <p:nvSpPr>
          <p:cNvPr id="623" name="CustomShape 10"/>
          <p:cNvSpPr/>
          <p:nvPr/>
        </p:nvSpPr>
        <p:spPr>
          <a:xfrm>
            <a:off x="2311920" y="5083200"/>
            <a:ext cx="102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CoM: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24" name="Picture 166" descr=""/>
          <p:cNvPicPr/>
          <p:nvPr/>
        </p:nvPicPr>
        <p:blipFill>
          <a:blip r:embed="rId6"/>
          <a:stretch/>
        </p:blipFill>
        <p:spPr>
          <a:xfrm>
            <a:off x="2543400" y="5518080"/>
            <a:ext cx="3504240" cy="350640"/>
          </a:xfrm>
          <a:prstGeom prst="rect">
            <a:avLst/>
          </a:prstGeom>
          <a:ln>
            <a:noFill/>
          </a:ln>
        </p:spPr>
      </p:pic>
      <p:sp>
        <p:nvSpPr>
          <p:cNvPr id="625" name="Line 11"/>
          <p:cNvSpPr/>
          <p:nvPr/>
        </p:nvSpPr>
        <p:spPr>
          <a:xfrm>
            <a:off x="517320" y="4941720"/>
            <a:ext cx="464400" cy="432000"/>
          </a:xfrm>
          <a:prstGeom prst="line">
            <a:avLst/>
          </a:prstGeom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12"/>
          <p:cNvSpPr/>
          <p:nvPr/>
        </p:nvSpPr>
        <p:spPr>
          <a:xfrm>
            <a:off x="517320" y="4941720"/>
            <a:ext cx="232920" cy="216000"/>
          </a:xfrm>
          <a:prstGeom prst="line">
            <a:avLst/>
          </a:prstGeom>
          <a:ln w="2232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Line 13"/>
          <p:cNvSpPr/>
          <p:nvPr/>
        </p:nvSpPr>
        <p:spPr>
          <a:xfrm flipH="1">
            <a:off x="529200" y="5358960"/>
            <a:ext cx="441360" cy="459360"/>
          </a:xfrm>
          <a:prstGeom prst="line">
            <a:avLst/>
          </a:prstGeom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14"/>
          <p:cNvSpPr/>
          <p:nvPr/>
        </p:nvSpPr>
        <p:spPr>
          <a:xfrm flipH="1">
            <a:off x="749520" y="5357520"/>
            <a:ext cx="220320" cy="230760"/>
          </a:xfrm>
          <a:prstGeom prst="line">
            <a:avLst/>
          </a:prstGeom>
          <a:ln w="2232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9" name="Group 15"/>
          <p:cNvGrpSpPr/>
          <p:nvPr/>
        </p:nvGrpSpPr>
        <p:grpSpPr>
          <a:xfrm>
            <a:off x="1515240" y="4927320"/>
            <a:ext cx="464400" cy="876600"/>
            <a:chOff x="1515240" y="4927320"/>
            <a:chExt cx="464400" cy="876600"/>
          </a:xfrm>
        </p:grpSpPr>
        <p:sp>
          <p:nvSpPr>
            <p:cNvPr id="630" name="Line 16"/>
            <p:cNvSpPr/>
            <p:nvPr/>
          </p:nvSpPr>
          <p:spPr>
            <a:xfrm flipH="1" flipV="1">
              <a:off x="1515240" y="5372280"/>
              <a:ext cx="464400" cy="4316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Line 17"/>
            <p:cNvSpPr/>
            <p:nvPr/>
          </p:nvSpPr>
          <p:spPr>
            <a:xfrm flipH="1" flipV="1">
              <a:off x="1746720" y="5587920"/>
              <a:ext cx="232920" cy="2160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Line 18"/>
            <p:cNvSpPr/>
            <p:nvPr/>
          </p:nvSpPr>
          <p:spPr>
            <a:xfrm flipV="1">
              <a:off x="1526040" y="4927320"/>
              <a:ext cx="441360" cy="45936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Line 19"/>
            <p:cNvSpPr/>
            <p:nvPr/>
          </p:nvSpPr>
          <p:spPr>
            <a:xfrm flipV="1">
              <a:off x="1526400" y="5157360"/>
              <a:ext cx="220680" cy="23112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4" name="Line 20"/>
          <p:cNvSpPr/>
          <p:nvPr/>
        </p:nvSpPr>
        <p:spPr>
          <a:xfrm>
            <a:off x="949680" y="5373720"/>
            <a:ext cx="597600" cy="360"/>
          </a:xfrm>
          <a:prstGeom prst="line">
            <a:avLst/>
          </a:prstGeom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Picture 183" descr=""/>
          <p:cNvPicPr/>
          <p:nvPr/>
        </p:nvPicPr>
        <p:blipFill>
          <a:blip r:embed="rId7"/>
          <a:stretch/>
        </p:blipFill>
        <p:spPr>
          <a:xfrm>
            <a:off x="750240" y="4932360"/>
            <a:ext cx="199080" cy="150480"/>
          </a:xfrm>
          <a:prstGeom prst="rect">
            <a:avLst/>
          </a:prstGeom>
          <a:ln>
            <a:noFill/>
          </a:ln>
        </p:spPr>
      </p:pic>
      <p:pic>
        <p:nvPicPr>
          <p:cNvPr id="636" name="Picture 184" descr=""/>
          <p:cNvPicPr/>
          <p:nvPr/>
        </p:nvPicPr>
        <p:blipFill>
          <a:blip r:embed="rId8"/>
          <a:stretch/>
        </p:blipFill>
        <p:spPr>
          <a:xfrm>
            <a:off x="782280" y="5616720"/>
            <a:ext cx="199080" cy="150480"/>
          </a:xfrm>
          <a:prstGeom prst="rect">
            <a:avLst/>
          </a:prstGeom>
          <a:ln>
            <a:noFill/>
          </a:ln>
        </p:spPr>
      </p:pic>
      <p:pic>
        <p:nvPicPr>
          <p:cNvPr id="637" name="Picture 186" descr=""/>
          <p:cNvPicPr/>
          <p:nvPr/>
        </p:nvPicPr>
        <p:blipFill>
          <a:blip r:embed="rId9"/>
          <a:stretch/>
        </p:blipFill>
        <p:spPr>
          <a:xfrm>
            <a:off x="1514880" y="4897440"/>
            <a:ext cx="197280" cy="150480"/>
          </a:xfrm>
          <a:prstGeom prst="rect">
            <a:avLst/>
          </a:prstGeom>
          <a:ln>
            <a:noFill/>
          </a:ln>
        </p:spPr>
      </p:pic>
      <p:pic>
        <p:nvPicPr>
          <p:cNvPr id="638" name="Picture 187" descr=""/>
          <p:cNvPicPr/>
          <p:nvPr/>
        </p:nvPicPr>
        <p:blipFill>
          <a:blip r:embed="rId10"/>
          <a:stretch/>
        </p:blipFill>
        <p:spPr>
          <a:xfrm>
            <a:off x="1514880" y="5653080"/>
            <a:ext cx="197280" cy="150480"/>
          </a:xfrm>
          <a:prstGeom prst="rect">
            <a:avLst/>
          </a:prstGeom>
          <a:ln>
            <a:noFill/>
          </a:ln>
        </p:spPr>
      </p:pic>
      <p:pic>
        <p:nvPicPr>
          <p:cNvPr id="639" name="Picture 188" descr=""/>
          <p:cNvPicPr/>
          <p:nvPr/>
        </p:nvPicPr>
        <p:blipFill>
          <a:blip r:embed="rId11"/>
          <a:stretch/>
        </p:blipFill>
        <p:spPr>
          <a:xfrm>
            <a:off x="1180800" y="5154480"/>
            <a:ext cx="162360" cy="145800"/>
          </a:xfrm>
          <a:prstGeom prst="rect">
            <a:avLst/>
          </a:prstGeom>
          <a:ln>
            <a:noFill/>
          </a:ln>
        </p:spPr>
      </p:pic>
      <p:pic>
        <p:nvPicPr>
          <p:cNvPr id="640" name="Picture 190" descr=""/>
          <p:cNvPicPr/>
          <p:nvPr/>
        </p:nvPicPr>
        <p:blipFill>
          <a:blip r:embed="rId12"/>
          <a:stretch/>
        </p:blipFill>
        <p:spPr>
          <a:xfrm>
            <a:off x="650520" y="5264280"/>
            <a:ext cx="199080" cy="150480"/>
          </a:xfrm>
          <a:prstGeom prst="rect">
            <a:avLst/>
          </a:prstGeom>
          <a:ln>
            <a:noFill/>
          </a:ln>
        </p:spPr>
      </p:pic>
      <p:pic>
        <p:nvPicPr>
          <p:cNvPr id="641" name="Picture 193" descr=""/>
          <p:cNvPicPr/>
          <p:nvPr/>
        </p:nvPicPr>
        <p:blipFill>
          <a:blip r:embed="rId13"/>
          <a:stretch/>
        </p:blipFill>
        <p:spPr>
          <a:xfrm>
            <a:off x="1680480" y="5292720"/>
            <a:ext cx="199080" cy="150480"/>
          </a:xfrm>
          <a:prstGeom prst="rect">
            <a:avLst/>
          </a:prstGeom>
          <a:ln>
            <a:noFill/>
          </a:ln>
        </p:spPr>
      </p:pic>
      <p:grpSp>
        <p:nvGrpSpPr>
          <p:cNvPr id="642" name="Group 21"/>
          <p:cNvGrpSpPr/>
          <p:nvPr/>
        </p:nvGrpSpPr>
        <p:grpSpPr>
          <a:xfrm>
            <a:off x="284760" y="2744640"/>
            <a:ext cx="1887120" cy="1520640"/>
            <a:chOff x="284760" y="2744640"/>
            <a:chExt cx="1887120" cy="1520640"/>
          </a:xfrm>
        </p:grpSpPr>
        <p:sp>
          <p:nvSpPr>
            <p:cNvPr id="643" name="Line 22"/>
            <p:cNvSpPr/>
            <p:nvPr/>
          </p:nvSpPr>
          <p:spPr>
            <a:xfrm>
              <a:off x="741240" y="3141720"/>
              <a:ext cx="663840" cy="325440"/>
            </a:xfrm>
            <a:prstGeom prst="line">
              <a:avLst/>
            </a:prstGeom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4" name="Group 23"/>
            <p:cNvGrpSpPr/>
            <p:nvPr/>
          </p:nvGrpSpPr>
          <p:grpSpPr>
            <a:xfrm>
              <a:off x="581760" y="3001680"/>
              <a:ext cx="631080" cy="215640"/>
              <a:chOff x="581760" y="3001680"/>
              <a:chExt cx="631080" cy="215640"/>
            </a:xfrm>
          </p:grpSpPr>
          <p:sp>
            <p:nvSpPr>
              <p:cNvPr id="645" name="Line 24"/>
              <p:cNvSpPr/>
              <p:nvPr/>
            </p:nvSpPr>
            <p:spPr>
              <a:xfrm>
                <a:off x="581760" y="3002400"/>
                <a:ext cx="421200" cy="142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Line 25"/>
              <p:cNvSpPr/>
              <p:nvPr/>
            </p:nvSpPr>
            <p:spPr>
              <a:xfrm>
                <a:off x="581760" y="3001680"/>
                <a:ext cx="631080" cy="215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7" name="CustomShape 26"/>
            <p:cNvSpPr/>
            <p:nvPr/>
          </p:nvSpPr>
          <p:spPr>
            <a:xfrm>
              <a:off x="284760" y="274968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48" name="CustomShape 27"/>
            <p:cNvSpPr/>
            <p:nvPr/>
          </p:nvSpPr>
          <p:spPr>
            <a:xfrm>
              <a:off x="1898640" y="274464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49" name="CustomShape 28"/>
            <p:cNvSpPr/>
            <p:nvPr/>
          </p:nvSpPr>
          <p:spPr>
            <a:xfrm>
              <a:off x="288000" y="389736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50" name="CustomShape 29"/>
            <p:cNvSpPr/>
            <p:nvPr/>
          </p:nvSpPr>
          <p:spPr>
            <a:xfrm>
              <a:off x="1808640" y="389736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51" name="Picture 128" descr=""/>
            <p:cNvPicPr/>
            <p:nvPr/>
          </p:nvPicPr>
          <p:blipFill>
            <a:blip r:embed="rId14"/>
            <a:stretch/>
          </p:blipFill>
          <p:spPr>
            <a:xfrm>
              <a:off x="1273320" y="3463920"/>
              <a:ext cx="160560" cy="1458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52" name="Group 30"/>
            <p:cNvGrpSpPr/>
            <p:nvPr/>
          </p:nvGrpSpPr>
          <p:grpSpPr>
            <a:xfrm>
              <a:off x="1216800" y="2989800"/>
              <a:ext cx="623880" cy="240480"/>
              <a:chOff x="1216800" y="2989800"/>
              <a:chExt cx="623880" cy="240480"/>
            </a:xfrm>
          </p:grpSpPr>
          <p:sp>
            <p:nvSpPr>
              <p:cNvPr id="653" name="Line 31"/>
              <p:cNvSpPr/>
              <p:nvPr/>
            </p:nvSpPr>
            <p:spPr>
              <a:xfrm flipV="1">
                <a:off x="1217520" y="3069360"/>
                <a:ext cx="415440" cy="160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" name="Line 32"/>
              <p:cNvSpPr/>
              <p:nvPr/>
            </p:nvSpPr>
            <p:spPr>
              <a:xfrm flipV="1">
                <a:off x="1216800" y="2989800"/>
                <a:ext cx="623880" cy="2401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55" name="Group 33"/>
            <p:cNvGrpSpPr/>
            <p:nvPr/>
          </p:nvGrpSpPr>
          <p:grpSpPr>
            <a:xfrm>
              <a:off x="1213200" y="3867120"/>
              <a:ext cx="631080" cy="216000"/>
              <a:chOff x="1213200" y="3867120"/>
              <a:chExt cx="631080" cy="216000"/>
            </a:xfrm>
          </p:grpSpPr>
          <p:sp>
            <p:nvSpPr>
              <p:cNvPr id="656" name="Line 34"/>
              <p:cNvSpPr/>
              <p:nvPr/>
            </p:nvSpPr>
            <p:spPr>
              <a:xfrm>
                <a:off x="1213200" y="3867840"/>
                <a:ext cx="421200" cy="1432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7" name="Line 35"/>
              <p:cNvSpPr/>
              <p:nvPr/>
            </p:nvSpPr>
            <p:spPr>
              <a:xfrm>
                <a:off x="1213200" y="3867120"/>
                <a:ext cx="63108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58" name="Group 36"/>
            <p:cNvGrpSpPr/>
            <p:nvPr/>
          </p:nvGrpSpPr>
          <p:grpSpPr>
            <a:xfrm>
              <a:off x="578160" y="3879000"/>
              <a:ext cx="638280" cy="189720"/>
              <a:chOff x="578160" y="3879000"/>
              <a:chExt cx="638280" cy="189720"/>
            </a:xfrm>
          </p:grpSpPr>
          <p:sp>
            <p:nvSpPr>
              <p:cNvPr id="659" name="Line 37"/>
              <p:cNvSpPr/>
              <p:nvPr/>
            </p:nvSpPr>
            <p:spPr>
              <a:xfrm flipV="1">
                <a:off x="578520" y="3941640"/>
                <a:ext cx="425880" cy="127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0" name="Line 38"/>
              <p:cNvSpPr/>
              <p:nvPr/>
            </p:nvSpPr>
            <p:spPr>
              <a:xfrm flipV="1">
                <a:off x="578160" y="3879000"/>
                <a:ext cx="638280" cy="1893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1" name="Line 39"/>
            <p:cNvSpPr/>
            <p:nvPr/>
          </p:nvSpPr>
          <p:spPr>
            <a:xfrm>
              <a:off x="1213200" y="3217680"/>
              <a:ext cx="360" cy="64800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62" name="Picture 141" descr=""/>
            <p:cNvPicPr/>
            <p:nvPr/>
          </p:nvPicPr>
          <p:blipFill>
            <a:blip r:embed="rId15"/>
            <a:stretch/>
          </p:blipFill>
          <p:spPr>
            <a:xfrm>
              <a:off x="840960" y="2811600"/>
              <a:ext cx="199080" cy="15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3" name="Picture 145" descr=""/>
            <p:cNvPicPr/>
            <p:nvPr/>
          </p:nvPicPr>
          <p:blipFill>
            <a:blip r:embed="rId16"/>
            <a:stretch/>
          </p:blipFill>
          <p:spPr>
            <a:xfrm>
              <a:off x="840960" y="3717720"/>
              <a:ext cx="199080" cy="15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4" name="Picture 147" descr=""/>
            <p:cNvPicPr/>
            <p:nvPr/>
          </p:nvPicPr>
          <p:blipFill>
            <a:blip r:embed="rId17"/>
            <a:stretch/>
          </p:blipFill>
          <p:spPr>
            <a:xfrm>
              <a:off x="1538280" y="3747960"/>
              <a:ext cx="199080" cy="15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5" name="Picture 185" descr=""/>
            <p:cNvPicPr/>
            <p:nvPr/>
          </p:nvPicPr>
          <p:blipFill>
            <a:blip r:embed="rId18"/>
            <a:stretch/>
          </p:blipFill>
          <p:spPr>
            <a:xfrm>
              <a:off x="1472760" y="2811600"/>
              <a:ext cx="198360" cy="150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6" name="Picture 191" descr=""/>
            <p:cNvPicPr/>
            <p:nvPr/>
          </p:nvPicPr>
          <p:blipFill>
            <a:blip r:embed="rId19"/>
            <a:stretch/>
          </p:blipFill>
          <p:spPr>
            <a:xfrm>
              <a:off x="1148760" y="3016080"/>
              <a:ext cx="165240" cy="125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7" name="Picture 194" descr=""/>
            <p:cNvPicPr/>
            <p:nvPr/>
          </p:nvPicPr>
          <p:blipFill>
            <a:blip r:embed="rId20"/>
            <a:stretch/>
          </p:blipFill>
          <p:spPr>
            <a:xfrm>
              <a:off x="1148760" y="3962520"/>
              <a:ext cx="198720" cy="150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68" name="CustomShape 40"/>
          <p:cNvSpPr/>
          <p:nvPr/>
        </p:nvSpPr>
        <p:spPr>
          <a:xfrm>
            <a:off x="2347560" y="4029120"/>
            <a:ext cx="9716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q</a:t>
            </a:r>
            <a:r>
              <a:rPr b="1" lang="es-ES" sz="2400" spc="-1" strike="noStrike" baseline="30000">
                <a:solidFill>
                  <a:srgbClr val="0000ff"/>
                </a:solidFill>
                <a:latin typeface="Palatino"/>
                <a:ea typeface="DejaVu Sans"/>
              </a:rPr>
              <a:t>2</a:t>
            </a:r>
            <a:r>
              <a:rPr b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 &lt; 0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69" name="CustomShape 41"/>
          <p:cNvSpPr/>
          <p:nvPr/>
        </p:nvSpPr>
        <p:spPr>
          <a:xfrm>
            <a:off x="2367720" y="5937120"/>
            <a:ext cx="9716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q</a:t>
            </a:r>
            <a:r>
              <a:rPr b="1" lang="es-ES" sz="2400" spc="-1" strike="noStrike" baseline="30000">
                <a:solidFill>
                  <a:srgbClr val="0000ff"/>
                </a:solidFill>
                <a:latin typeface="Palatino"/>
                <a:ea typeface="DejaVu Sans"/>
              </a:rPr>
              <a:t>2</a:t>
            </a:r>
            <a:r>
              <a:rPr b="1" lang="es-ES" sz="2400" spc="-1" strike="noStrike">
                <a:solidFill>
                  <a:srgbClr val="0000ff"/>
                </a:solidFill>
                <a:latin typeface="Palatino"/>
                <a:ea typeface="DejaVu Sans"/>
              </a:rPr>
              <a:t> &gt; 0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670" name="CustomShape 42"/>
          <p:cNvSpPr/>
          <p:nvPr/>
        </p:nvSpPr>
        <p:spPr>
          <a:xfrm>
            <a:off x="3940560" y="4076640"/>
            <a:ext cx="2337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termed “space-like”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71" name="CustomShape 43"/>
          <p:cNvSpPr/>
          <p:nvPr/>
        </p:nvSpPr>
        <p:spPr>
          <a:xfrm>
            <a:off x="3990960" y="6019920"/>
            <a:ext cx="2160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termed “time-like”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72" name="Picture 201" descr=""/>
          <p:cNvPicPr/>
          <p:nvPr/>
        </p:nvPicPr>
        <p:blipFill>
          <a:blip r:embed="rId21"/>
          <a:stretch/>
        </p:blipFill>
        <p:spPr>
          <a:xfrm>
            <a:off x="3108960" y="326880"/>
            <a:ext cx="2193120" cy="688680"/>
          </a:xfrm>
          <a:prstGeom prst="rect">
            <a:avLst/>
          </a:prstGeom>
          <a:ln>
            <a:noFill/>
          </a:ln>
        </p:spPr>
      </p:pic>
      <p:sp>
        <p:nvSpPr>
          <p:cNvPr id="673" name="CustomShape 44"/>
          <p:cNvSpPr/>
          <p:nvPr/>
        </p:nvSpPr>
        <p:spPr>
          <a:xfrm>
            <a:off x="434880" y="398520"/>
            <a:ext cx="2553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matrix element: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74" name="CustomShape 45"/>
          <p:cNvSpPr/>
          <p:nvPr/>
        </p:nvSpPr>
        <p:spPr>
          <a:xfrm>
            <a:off x="5424120" y="403200"/>
            <a:ext cx="1541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depends on: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75" name="CustomShape 46"/>
          <p:cNvSpPr/>
          <p:nvPr/>
        </p:nvSpPr>
        <p:spPr>
          <a:xfrm>
            <a:off x="730080" y="1015920"/>
            <a:ext cx="7238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SzPct val="103090"/>
              <a:buBlip>
                <a:blip r:embed="rId22"/>
              </a:buBlip>
            </a:pPr>
            <a:r>
              <a:rPr b="1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fundamental strength of the interaction at the two vertices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76" name="Picture 206" descr=""/>
          <p:cNvPicPr/>
          <p:nvPr/>
        </p:nvPicPr>
        <p:blipFill>
          <a:blip r:embed="rId23"/>
          <a:stretch/>
        </p:blipFill>
        <p:spPr>
          <a:xfrm>
            <a:off x="3343320" y="1627200"/>
            <a:ext cx="159480" cy="202680"/>
          </a:xfrm>
          <a:prstGeom prst="rect">
            <a:avLst/>
          </a:prstGeom>
          <a:ln>
            <a:noFill/>
          </a:ln>
        </p:spPr>
      </p:pic>
      <p:pic>
        <p:nvPicPr>
          <p:cNvPr id="677" name="Picture 207" descr=""/>
          <p:cNvPicPr/>
          <p:nvPr/>
        </p:nvPicPr>
        <p:blipFill>
          <a:blip r:embed="rId24"/>
          <a:stretch/>
        </p:blipFill>
        <p:spPr>
          <a:xfrm>
            <a:off x="1544040" y="2131920"/>
            <a:ext cx="269280" cy="320400"/>
          </a:xfrm>
          <a:prstGeom prst="rect">
            <a:avLst/>
          </a:prstGeom>
          <a:ln>
            <a:noFill/>
          </a:ln>
        </p:spPr>
      </p:pic>
      <p:sp>
        <p:nvSpPr>
          <p:cNvPr id="678" name="CustomShape 47"/>
          <p:cNvSpPr/>
          <p:nvPr/>
        </p:nvSpPr>
        <p:spPr>
          <a:xfrm>
            <a:off x="2279160" y="2708280"/>
            <a:ext cx="686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Here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79" name="CustomShape 48"/>
          <p:cNvSpPr/>
          <p:nvPr/>
        </p:nvSpPr>
        <p:spPr>
          <a:xfrm>
            <a:off x="2313360" y="4618080"/>
            <a:ext cx="686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Here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680" name="Picture 211" descr=""/>
          <p:cNvPicPr/>
          <p:nvPr/>
        </p:nvPicPr>
        <p:blipFill>
          <a:blip r:embed="rId25"/>
          <a:stretch/>
        </p:blipFill>
        <p:spPr>
          <a:xfrm>
            <a:off x="8060040" y="1136520"/>
            <a:ext cx="673560" cy="204480"/>
          </a:xfrm>
          <a:prstGeom prst="rect">
            <a:avLst/>
          </a:prstGeom>
          <a:ln>
            <a:noFill/>
          </a:ln>
        </p:spPr>
      </p:pic>
      <p:pic>
        <p:nvPicPr>
          <p:cNvPr id="681" name="Picture 213" descr=""/>
          <p:cNvPicPr/>
          <p:nvPr/>
        </p:nvPicPr>
        <p:blipFill>
          <a:blip r:embed="rId26"/>
          <a:stretch/>
        </p:blipFill>
        <p:spPr>
          <a:xfrm>
            <a:off x="2647440" y="3618000"/>
            <a:ext cx="2991600" cy="350280"/>
          </a:xfrm>
          <a:prstGeom prst="rect">
            <a:avLst/>
          </a:prstGeom>
          <a:ln>
            <a:noFill/>
          </a:ln>
        </p:spPr>
      </p:pic>
      <p:sp>
        <p:nvSpPr>
          <p:cNvPr id="682" name="CustomShape 49"/>
          <p:cNvSpPr/>
          <p:nvPr/>
        </p:nvSpPr>
        <p:spPr>
          <a:xfrm>
            <a:off x="6778440" y="2752560"/>
            <a:ext cx="1425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“</a:t>
            </a: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t-channel”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83" name="CustomShape 50"/>
          <p:cNvSpPr/>
          <p:nvPr/>
        </p:nvSpPr>
        <p:spPr>
          <a:xfrm>
            <a:off x="6810480" y="4732200"/>
            <a:ext cx="1476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“</a:t>
            </a:r>
            <a:r>
              <a:rPr b="1" lang="es-ES" sz="1800" spc="-1" strike="noStrike">
                <a:solidFill>
                  <a:srgbClr val="0000ff"/>
                </a:solidFill>
                <a:latin typeface="Arial"/>
                <a:ea typeface="DejaVu Sans"/>
              </a:rPr>
              <a:t>s-channel”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84" name="CustomShape 51"/>
          <p:cNvSpPr/>
          <p:nvPr/>
        </p:nvSpPr>
        <p:spPr>
          <a:xfrm>
            <a:off x="6265440" y="4167360"/>
            <a:ext cx="3021120" cy="51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(the sum of space components &gt; 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                          </a:t>
            </a: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time components)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685" name="CustomShape 52"/>
          <p:cNvSpPr/>
          <p:nvPr/>
        </p:nvSpPr>
        <p:spPr>
          <a:xfrm>
            <a:off x="6327000" y="3713040"/>
            <a:ext cx="2731680" cy="40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[also q</a:t>
            </a:r>
            <a:r>
              <a:rPr b="0" lang="es-ES" sz="1800" spc="-1" strike="noStrike" baseline="30000">
                <a:solidFill>
                  <a:srgbClr val="333399"/>
                </a:solidFill>
                <a:latin typeface="Arial"/>
                <a:ea typeface="DejaVu Sans"/>
              </a:rPr>
              <a:t>2</a:t>
            </a: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= -4E</a:t>
            </a:r>
            <a:r>
              <a:rPr b="0" lang="es-ES" sz="1800" spc="-1" strike="noStrike" baseline="-25000">
                <a:solidFill>
                  <a:srgbClr val="333399"/>
                </a:solidFill>
                <a:latin typeface="Arial"/>
                <a:ea typeface="DejaVu Sans"/>
              </a:rPr>
              <a:t>1</a:t>
            </a: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E</a:t>
            </a:r>
            <a:r>
              <a:rPr b="0" lang="es-ES" sz="1800" spc="-1" strike="noStrike" baseline="-25000">
                <a:solidFill>
                  <a:srgbClr val="333399"/>
                </a:solidFill>
                <a:latin typeface="Arial"/>
                <a:ea typeface="DejaVu Sans"/>
              </a:rPr>
              <a:t>2</a:t>
            </a: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sin</a:t>
            </a:r>
            <a:r>
              <a:rPr b="0" lang="es-ES" sz="1800" spc="-1" strike="noStrike" baseline="30000">
                <a:solidFill>
                  <a:srgbClr val="333399"/>
                </a:solidFill>
                <a:latin typeface="Arial"/>
                <a:ea typeface="DejaVu Sans"/>
              </a:rPr>
              <a:t>2</a:t>
            </a: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(</a:t>
            </a:r>
            <a:r>
              <a:rPr b="0" lang="es-ES" sz="1800" spc="-1" strike="noStrike">
                <a:solidFill>
                  <a:srgbClr val="333399"/>
                </a:solidFill>
                <a:latin typeface="Symbol"/>
                <a:ea typeface="Symbol"/>
              </a:rPr>
              <a:t></a:t>
            </a:r>
            <a:r>
              <a:rPr b="0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/2)]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686" name="CustomShape 53"/>
          <p:cNvSpPr/>
          <p:nvPr/>
        </p:nvSpPr>
        <p:spPr>
          <a:xfrm>
            <a:off x="6230880" y="5697360"/>
            <a:ext cx="3158280" cy="51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(the sum of time components &gt; 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                          </a:t>
            </a: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space components)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687" name="CustomShape 54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7000D96E-920D-4EAA-802C-10765D88BCA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1186200" y="4248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Virtual Particles</a:t>
            </a:r>
            <a:endParaRPr b="0" lang="es-ES" sz="3000" spc="-1" strike="noStrike">
              <a:latin typeface="Arial"/>
            </a:endParaRPr>
          </a:p>
        </p:txBody>
      </p:sp>
      <p:grpSp>
        <p:nvGrpSpPr>
          <p:cNvPr id="691" name="Group 4"/>
          <p:cNvGrpSpPr/>
          <p:nvPr/>
        </p:nvGrpSpPr>
        <p:grpSpPr>
          <a:xfrm>
            <a:off x="250200" y="1087560"/>
            <a:ext cx="8540280" cy="1872360"/>
            <a:chOff x="250200" y="1087560"/>
            <a:chExt cx="8540280" cy="1872360"/>
          </a:xfrm>
        </p:grpSpPr>
        <p:sp>
          <p:nvSpPr>
            <p:cNvPr id="692" name="Line 5"/>
            <p:cNvSpPr/>
            <p:nvPr/>
          </p:nvSpPr>
          <p:spPr>
            <a:xfrm flipV="1">
              <a:off x="568080" y="1191960"/>
              <a:ext cx="360" cy="12571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Line 6"/>
            <p:cNvSpPr/>
            <p:nvPr/>
          </p:nvSpPr>
          <p:spPr>
            <a:xfrm>
              <a:off x="507960" y="2309760"/>
              <a:ext cx="156348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4" name="Group 7"/>
            <p:cNvGrpSpPr/>
            <p:nvPr/>
          </p:nvGrpSpPr>
          <p:grpSpPr>
            <a:xfrm>
              <a:off x="811440" y="1375920"/>
              <a:ext cx="366120" cy="210960"/>
              <a:chOff x="811440" y="1375920"/>
              <a:chExt cx="366120" cy="210960"/>
            </a:xfrm>
          </p:grpSpPr>
          <p:sp>
            <p:nvSpPr>
              <p:cNvPr id="695" name="Line 8"/>
              <p:cNvSpPr/>
              <p:nvPr/>
            </p:nvSpPr>
            <p:spPr>
              <a:xfrm>
                <a:off x="811440" y="1376640"/>
                <a:ext cx="244080" cy="1400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Line 9"/>
              <p:cNvSpPr/>
              <p:nvPr/>
            </p:nvSpPr>
            <p:spPr>
              <a:xfrm>
                <a:off x="811440" y="1375920"/>
                <a:ext cx="366120" cy="2109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97" name="Group 10"/>
            <p:cNvGrpSpPr/>
            <p:nvPr/>
          </p:nvGrpSpPr>
          <p:grpSpPr>
            <a:xfrm>
              <a:off x="1163160" y="1353240"/>
              <a:ext cx="717120" cy="214560"/>
              <a:chOff x="1163160" y="1353240"/>
              <a:chExt cx="717120" cy="214560"/>
            </a:xfrm>
          </p:grpSpPr>
          <p:sp>
            <p:nvSpPr>
              <p:cNvPr id="698" name="Line 11"/>
              <p:cNvSpPr/>
              <p:nvPr/>
            </p:nvSpPr>
            <p:spPr>
              <a:xfrm flipV="1">
                <a:off x="1164240" y="1424520"/>
                <a:ext cx="477360" cy="143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9" name="Line 12"/>
              <p:cNvSpPr/>
              <p:nvPr/>
            </p:nvSpPr>
            <p:spPr>
              <a:xfrm flipV="1">
                <a:off x="1163160" y="1353240"/>
                <a:ext cx="717120" cy="2134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0" name="Group 13"/>
            <p:cNvGrpSpPr/>
            <p:nvPr/>
          </p:nvGrpSpPr>
          <p:grpSpPr>
            <a:xfrm>
              <a:off x="1177560" y="1585800"/>
              <a:ext cx="303480" cy="374040"/>
              <a:chOff x="1177560" y="1585800"/>
              <a:chExt cx="303480" cy="374040"/>
            </a:xfrm>
          </p:grpSpPr>
          <p:sp>
            <p:nvSpPr>
              <p:cNvPr id="701" name="Line 14"/>
              <p:cNvSpPr/>
              <p:nvPr/>
            </p:nvSpPr>
            <p:spPr>
              <a:xfrm>
                <a:off x="1177560" y="1587240"/>
                <a:ext cx="202320" cy="2484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Line 15"/>
              <p:cNvSpPr/>
              <p:nvPr/>
            </p:nvSpPr>
            <p:spPr>
              <a:xfrm>
                <a:off x="1177560" y="1585800"/>
                <a:ext cx="303480" cy="374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3" name="Group 16"/>
            <p:cNvGrpSpPr/>
            <p:nvPr/>
          </p:nvGrpSpPr>
          <p:grpSpPr>
            <a:xfrm>
              <a:off x="1481040" y="1958760"/>
              <a:ext cx="364680" cy="210960"/>
              <a:chOff x="1481040" y="1958760"/>
              <a:chExt cx="364680" cy="210960"/>
            </a:xfrm>
          </p:grpSpPr>
          <p:sp>
            <p:nvSpPr>
              <p:cNvPr id="704" name="Line 17"/>
              <p:cNvSpPr/>
              <p:nvPr/>
            </p:nvSpPr>
            <p:spPr>
              <a:xfrm>
                <a:off x="1481040" y="1959480"/>
                <a:ext cx="243360" cy="1400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Line 18"/>
              <p:cNvSpPr/>
              <p:nvPr/>
            </p:nvSpPr>
            <p:spPr>
              <a:xfrm>
                <a:off x="1481040" y="1958760"/>
                <a:ext cx="364680" cy="2109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6" name="Group 19"/>
            <p:cNvGrpSpPr/>
            <p:nvPr/>
          </p:nvGrpSpPr>
          <p:grpSpPr>
            <a:xfrm>
              <a:off x="756720" y="1956960"/>
              <a:ext cx="718560" cy="217080"/>
              <a:chOff x="756720" y="1956960"/>
              <a:chExt cx="718560" cy="217080"/>
            </a:xfrm>
          </p:grpSpPr>
          <p:sp>
            <p:nvSpPr>
              <p:cNvPr id="707" name="Line 20"/>
              <p:cNvSpPr/>
              <p:nvPr/>
            </p:nvSpPr>
            <p:spPr>
              <a:xfrm flipV="1">
                <a:off x="757440" y="2028960"/>
                <a:ext cx="478800" cy="145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Line 21"/>
              <p:cNvSpPr/>
              <p:nvPr/>
            </p:nvSpPr>
            <p:spPr>
              <a:xfrm flipV="1">
                <a:off x="756720" y="1956960"/>
                <a:ext cx="71856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09" name="CustomShape 22"/>
            <p:cNvSpPr/>
            <p:nvPr/>
          </p:nvSpPr>
          <p:spPr>
            <a:xfrm>
              <a:off x="583560" y="108756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0" name="CustomShape 23"/>
            <p:cNvSpPr/>
            <p:nvPr/>
          </p:nvSpPr>
          <p:spPr>
            <a:xfrm>
              <a:off x="1841400" y="108756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1" name="CustomShape 24"/>
            <p:cNvSpPr/>
            <p:nvPr/>
          </p:nvSpPr>
          <p:spPr>
            <a:xfrm>
              <a:off x="522000" y="195084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2" name="CustomShape 25"/>
            <p:cNvSpPr/>
            <p:nvPr/>
          </p:nvSpPr>
          <p:spPr>
            <a:xfrm>
              <a:off x="1788120" y="195264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3" name="CustomShape 26"/>
            <p:cNvSpPr/>
            <p:nvPr/>
          </p:nvSpPr>
          <p:spPr>
            <a:xfrm>
              <a:off x="1618200" y="2297160"/>
              <a:ext cx="579600" cy="3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6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600" spc="-1" strike="noStrike">
                <a:latin typeface="Arial"/>
              </a:endParaRPr>
            </a:p>
          </p:txBody>
        </p:sp>
        <p:sp>
          <p:nvSpPr>
            <p:cNvPr id="714" name="CustomShape 27"/>
            <p:cNvSpPr/>
            <p:nvPr/>
          </p:nvSpPr>
          <p:spPr>
            <a:xfrm rot="16200000">
              <a:off x="79920" y="1311480"/>
              <a:ext cx="677160" cy="3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6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715" name="Picture 38" descr=""/>
            <p:cNvPicPr/>
            <p:nvPr/>
          </p:nvPicPr>
          <p:blipFill>
            <a:blip r:embed="rId1"/>
            <a:stretch/>
          </p:blipFill>
          <p:spPr>
            <a:xfrm>
              <a:off x="1428120" y="1663560"/>
              <a:ext cx="118440" cy="11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716" name="Line 28"/>
            <p:cNvSpPr/>
            <p:nvPr/>
          </p:nvSpPr>
          <p:spPr>
            <a:xfrm flipV="1">
              <a:off x="2788200" y="1191960"/>
              <a:ext cx="360" cy="12571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Line 29"/>
            <p:cNvSpPr/>
            <p:nvPr/>
          </p:nvSpPr>
          <p:spPr>
            <a:xfrm>
              <a:off x="2728080" y="2309760"/>
              <a:ext cx="156312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18" name="Group 30"/>
            <p:cNvGrpSpPr/>
            <p:nvPr/>
          </p:nvGrpSpPr>
          <p:grpSpPr>
            <a:xfrm>
              <a:off x="3031200" y="1377720"/>
              <a:ext cx="644400" cy="230040"/>
              <a:chOff x="3031200" y="1377720"/>
              <a:chExt cx="644400" cy="230040"/>
            </a:xfrm>
          </p:grpSpPr>
          <p:sp>
            <p:nvSpPr>
              <p:cNvPr id="719" name="Line 31"/>
              <p:cNvSpPr/>
              <p:nvPr/>
            </p:nvSpPr>
            <p:spPr>
              <a:xfrm>
                <a:off x="3031200" y="1378440"/>
                <a:ext cx="430200" cy="152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Line 32"/>
              <p:cNvSpPr/>
              <p:nvPr/>
            </p:nvSpPr>
            <p:spPr>
              <a:xfrm>
                <a:off x="3031200" y="1377720"/>
                <a:ext cx="644400" cy="2300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1" name="Group 33"/>
            <p:cNvGrpSpPr/>
            <p:nvPr/>
          </p:nvGrpSpPr>
          <p:grpSpPr>
            <a:xfrm>
              <a:off x="3693600" y="1369080"/>
              <a:ext cx="396720" cy="236160"/>
              <a:chOff x="3693600" y="1369080"/>
              <a:chExt cx="396720" cy="236160"/>
            </a:xfrm>
          </p:grpSpPr>
          <p:sp>
            <p:nvSpPr>
              <p:cNvPr id="722" name="Line 34"/>
              <p:cNvSpPr/>
              <p:nvPr/>
            </p:nvSpPr>
            <p:spPr>
              <a:xfrm flipV="1">
                <a:off x="3693600" y="1447560"/>
                <a:ext cx="264600" cy="1576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" name="Line 35"/>
              <p:cNvSpPr/>
              <p:nvPr/>
            </p:nvSpPr>
            <p:spPr>
              <a:xfrm flipV="1">
                <a:off x="3693600" y="1369080"/>
                <a:ext cx="396720" cy="2358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4" name="Group 36"/>
            <p:cNvGrpSpPr/>
            <p:nvPr/>
          </p:nvGrpSpPr>
          <p:grpSpPr>
            <a:xfrm>
              <a:off x="3395880" y="1589400"/>
              <a:ext cx="306000" cy="368640"/>
              <a:chOff x="3395880" y="1589400"/>
              <a:chExt cx="306000" cy="368640"/>
            </a:xfrm>
          </p:grpSpPr>
          <p:sp>
            <p:nvSpPr>
              <p:cNvPr id="725" name="Line 37"/>
              <p:cNvSpPr/>
              <p:nvPr/>
            </p:nvSpPr>
            <p:spPr>
              <a:xfrm flipV="1">
                <a:off x="3397320" y="1711800"/>
                <a:ext cx="203040" cy="2462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Line 38"/>
              <p:cNvSpPr/>
              <p:nvPr/>
            </p:nvSpPr>
            <p:spPr>
              <a:xfrm flipV="1">
                <a:off x="3395880" y="1589400"/>
                <a:ext cx="306000" cy="368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7" name="Group 39"/>
            <p:cNvGrpSpPr/>
            <p:nvPr/>
          </p:nvGrpSpPr>
          <p:grpSpPr>
            <a:xfrm>
              <a:off x="3382920" y="1941480"/>
              <a:ext cx="682200" cy="228240"/>
              <a:chOff x="3382920" y="1941480"/>
              <a:chExt cx="682200" cy="228240"/>
            </a:xfrm>
          </p:grpSpPr>
          <p:sp>
            <p:nvSpPr>
              <p:cNvPr id="728" name="Line 40"/>
              <p:cNvSpPr/>
              <p:nvPr/>
            </p:nvSpPr>
            <p:spPr>
              <a:xfrm>
                <a:off x="3382920" y="1942200"/>
                <a:ext cx="455400" cy="1512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Line 41"/>
              <p:cNvSpPr/>
              <p:nvPr/>
            </p:nvSpPr>
            <p:spPr>
              <a:xfrm>
                <a:off x="3382920" y="1941480"/>
                <a:ext cx="682200" cy="228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30" name="Group 42"/>
            <p:cNvGrpSpPr/>
            <p:nvPr/>
          </p:nvGrpSpPr>
          <p:grpSpPr>
            <a:xfrm>
              <a:off x="2978640" y="1939320"/>
              <a:ext cx="435240" cy="210600"/>
              <a:chOff x="2978640" y="1939320"/>
              <a:chExt cx="435240" cy="210600"/>
            </a:xfrm>
          </p:grpSpPr>
          <p:sp>
            <p:nvSpPr>
              <p:cNvPr id="731" name="Line 43"/>
              <p:cNvSpPr/>
              <p:nvPr/>
            </p:nvSpPr>
            <p:spPr>
              <a:xfrm flipV="1">
                <a:off x="2979360" y="2009160"/>
                <a:ext cx="289800" cy="1407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Line 44"/>
              <p:cNvSpPr/>
              <p:nvPr/>
            </p:nvSpPr>
            <p:spPr>
              <a:xfrm flipV="1">
                <a:off x="2978640" y="1939320"/>
                <a:ext cx="435240" cy="210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3" name="CustomShape 45"/>
            <p:cNvSpPr/>
            <p:nvPr/>
          </p:nvSpPr>
          <p:spPr>
            <a:xfrm>
              <a:off x="2810880" y="108756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34" name="CustomShape 46"/>
            <p:cNvSpPr/>
            <p:nvPr/>
          </p:nvSpPr>
          <p:spPr>
            <a:xfrm>
              <a:off x="4056840" y="108756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35" name="CustomShape 47"/>
            <p:cNvSpPr/>
            <p:nvPr/>
          </p:nvSpPr>
          <p:spPr>
            <a:xfrm>
              <a:off x="2809080" y="184464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36" name="CustomShape 48"/>
            <p:cNvSpPr/>
            <p:nvPr/>
          </p:nvSpPr>
          <p:spPr>
            <a:xfrm>
              <a:off x="4006080" y="195084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37" name="CustomShape 49"/>
            <p:cNvSpPr/>
            <p:nvPr/>
          </p:nvSpPr>
          <p:spPr>
            <a:xfrm>
              <a:off x="3811320" y="2300040"/>
              <a:ext cx="579600" cy="3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6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time</a:t>
              </a:r>
              <a:endParaRPr b="0" lang="es-ES" sz="1600" spc="-1" strike="noStrike">
                <a:latin typeface="Arial"/>
              </a:endParaRPr>
            </a:p>
          </p:txBody>
        </p:sp>
        <p:sp>
          <p:nvSpPr>
            <p:cNvPr id="738" name="CustomShape 50"/>
            <p:cNvSpPr/>
            <p:nvPr/>
          </p:nvSpPr>
          <p:spPr>
            <a:xfrm rot="16200000">
              <a:off x="2330280" y="1310040"/>
              <a:ext cx="677160" cy="3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6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space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739" name="Picture 63" descr=""/>
            <p:cNvPicPr/>
            <p:nvPr/>
          </p:nvPicPr>
          <p:blipFill>
            <a:blip r:embed="rId2"/>
            <a:stretch/>
          </p:blipFill>
          <p:spPr>
            <a:xfrm>
              <a:off x="3646800" y="1692000"/>
              <a:ext cx="118080" cy="15660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40" name="Group 51"/>
            <p:cNvGrpSpPr/>
            <p:nvPr/>
          </p:nvGrpSpPr>
          <p:grpSpPr>
            <a:xfrm>
              <a:off x="4507920" y="1774800"/>
              <a:ext cx="221040" cy="110880"/>
              <a:chOff x="4507920" y="1774800"/>
              <a:chExt cx="221040" cy="110880"/>
            </a:xfrm>
          </p:grpSpPr>
          <p:sp>
            <p:nvSpPr>
              <p:cNvPr id="741" name="Line 52"/>
              <p:cNvSpPr/>
              <p:nvPr/>
            </p:nvSpPr>
            <p:spPr>
              <a:xfrm>
                <a:off x="4507920" y="1774800"/>
                <a:ext cx="221040" cy="36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2" name="Line 53"/>
              <p:cNvSpPr/>
              <p:nvPr/>
            </p:nvSpPr>
            <p:spPr>
              <a:xfrm>
                <a:off x="4507920" y="1885320"/>
                <a:ext cx="221040" cy="36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43" name="Group 54"/>
            <p:cNvGrpSpPr/>
            <p:nvPr/>
          </p:nvGrpSpPr>
          <p:grpSpPr>
            <a:xfrm>
              <a:off x="2205720" y="1635120"/>
              <a:ext cx="244800" cy="277200"/>
              <a:chOff x="2205720" y="1635120"/>
              <a:chExt cx="244800" cy="277200"/>
            </a:xfrm>
          </p:grpSpPr>
          <p:sp>
            <p:nvSpPr>
              <p:cNvPr id="744" name="Line 55"/>
              <p:cNvSpPr/>
              <p:nvPr/>
            </p:nvSpPr>
            <p:spPr>
              <a:xfrm>
                <a:off x="2205720" y="1774800"/>
                <a:ext cx="244800" cy="36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Line 56"/>
              <p:cNvSpPr/>
              <p:nvPr/>
            </p:nvSpPr>
            <p:spPr>
              <a:xfrm flipV="1">
                <a:off x="2327400" y="1635120"/>
                <a:ext cx="360" cy="27720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46" name="Line 57"/>
            <p:cNvSpPr/>
            <p:nvPr/>
          </p:nvSpPr>
          <p:spPr>
            <a:xfrm>
              <a:off x="4508280" y="1885680"/>
              <a:ext cx="221040" cy="3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47" name="Group 58"/>
            <p:cNvGrpSpPr/>
            <p:nvPr/>
          </p:nvGrpSpPr>
          <p:grpSpPr>
            <a:xfrm>
              <a:off x="5223240" y="1441440"/>
              <a:ext cx="465840" cy="166320"/>
              <a:chOff x="5223240" y="1441440"/>
              <a:chExt cx="465840" cy="166320"/>
            </a:xfrm>
          </p:grpSpPr>
          <p:sp>
            <p:nvSpPr>
              <p:cNvPr id="748" name="Line 59"/>
              <p:cNvSpPr/>
              <p:nvPr/>
            </p:nvSpPr>
            <p:spPr>
              <a:xfrm>
                <a:off x="5223240" y="1442160"/>
                <a:ext cx="310680" cy="1101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9" name="Line 60"/>
              <p:cNvSpPr/>
              <p:nvPr/>
            </p:nvSpPr>
            <p:spPr>
              <a:xfrm>
                <a:off x="5223240" y="1441440"/>
                <a:ext cx="465840" cy="1663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0" name="CustomShape 61"/>
            <p:cNvSpPr/>
            <p:nvPr/>
          </p:nvSpPr>
          <p:spPr>
            <a:xfrm>
              <a:off x="4970520" y="1195200"/>
              <a:ext cx="28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1" name="CustomShape 62"/>
            <p:cNvSpPr/>
            <p:nvPr/>
          </p:nvSpPr>
          <p:spPr>
            <a:xfrm>
              <a:off x="6131520" y="1195200"/>
              <a:ext cx="273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ff"/>
                  </a:solidFill>
                  <a:latin typeface="Palatino"/>
                  <a:ea typeface="DejaVu Sans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2" name="CustomShape 63"/>
            <p:cNvSpPr/>
            <p:nvPr/>
          </p:nvSpPr>
          <p:spPr>
            <a:xfrm>
              <a:off x="5005800" y="2106360"/>
              <a:ext cx="2854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3" name="CustomShape 64"/>
            <p:cNvSpPr/>
            <p:nvPr/>
          </p:nvSpPr>
          <p:spPr>
            <a:xfrm>
              <a:off x="6094080" y="2095560"/>
              <a:ext cx="294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754" name="Picture 78" descr=""/>
            <p:cNvPicPr/>
            <p:nvPr/>
          </p:nvPicPr>
          <p:blipFill>
            <a:blip r:embed="rId3"/>
            <a:stretch/>
          </p:blipFill>
          <p:spPr>
            <a:xfrm>
              <a:off x="5763960" y="1830240"/>
              <a:ext cx="116640" cy="1105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55" name="Group 65"/>
            <p:cNvGrpSpPr/>
            <p:nvPr/>
          </p:nvGrpSpPr>
          <p:grpSpPr>
            <a:xfrm>
              <a:off x="5689800" y="1438560"/>
              <a:ext cx="464400" cy="171720"/>
              <a:chOff x="5689800" y="1438560"/>
              <a:chExt cx="464400" cy="171720"/>
            </a:xfrm>
          </p:grpSpPr>
          <p:sp>
            <p:nvSpPr>
              <p:cNvPr id="756" name="Line 66"/>
              <p:cNvSpPr/>
              <p:nvPr/>
            </p:nvSpPr>
            <p:spPr>
              <a:xfrm flipV="1">
                <a:off x="5690160" y="1495800"/>
                <a:ext cx="309240" cy="1144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Line 67"/>
              <p:cNvSpPr/>
              <p:nvPr/>
            </p:nvSpPr>
            <p:spPr>
              <a:xfrm flipV="1">
                <a:off x="5689800" y="1438560"/>
                <a:ext cx="464400" cy="171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58" name="Group 68"/>
            <p:cNvGrpSpPr/>
            <p:nvPr/>
          </p:nvGrpSpPr>
          <p:grpSpPr>
            <a:xfrm>
              <a:off x="5689080" y="2109600"/>
              <a:ext cx="465840" cy="164880"/>
              <a:chOff x="5689080" y="2109600"/>
              <a:chExt cx="465840" cy="164880"/>
            </a:xfrm>
          </p:grpSpPr>
          <p:sp>
            <p:nvSpPr>
              <p:cNvPr id="759" name="Line 69"/>
              <p:cNvSpPr/>
              <p:nvPr/>
            </p:nvSpPr>
            <p:spPr>
              <a:xfrm>
                <a:off x="5689080" y="2110320"/>
                <a:ext cx="310680" cy="1094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0" name="Line 70"/>
              <p:cNvSpPr/>
              <p:nvPr/>
            </p:nvSpPr>
            <p:spPr>
              <a:xfrm>
                <a:off x="5689080" y="2109600"/>
                <a:ext cx="465840" cy="1648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1" name="Group 71"/>
            <p:cNvGrpSpPr/>
            <p:nvPr/>
          </p:nvGrpSpPr>
          <p:grpSpPr>
            <a:xfrm>
              <a:off x="5218560" y="2124360"/>
              <a:ext cx="474480" cy="134280"/>
              <a:chOff x="5218560" y="2124360"/>
              <a:chExt cx="474480" cy="134280"/>
            </a:xfrm>
          </p:grpSpPr>
          <p:sp>
            <p:nvSpPr>
              <p:cNvPr id="762" name="Line 72"/>
              <p:cNvSpPr/>
              <p:nvPr/>
            </p:nvSpPr>
            <p:spPr>
              <a:xfrm flipV="1">
                <a:off x="5218920" y="2169000"/>
                <a:ext cx="316080" cy="896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Line 73"/>
              <p:cNvSpPr/>
              <p:nvPr/>
            </p:nvSpPr>
            <p:spPr>
              <a:xfrm flipV="1">
                <a:off x="5218560" y="2124360"/>
                <a:ext cx="474480" cy="133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64" name="Line 74"/>
            <p:cNvSpPr/>
            <p:nvPr/>
          </p:nvSpPr>
          <p:spPr>
            <a:xfrm>
              <a:off x="5689080" y="1608120"/>
              <a:ext cx="360" cy="4996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65" name="Picture 91" descr=""/>
            <p:cNvPicPr/>
            <p:nvPr/>
          </p:nvPicPr>
          <p:blipFill>
            <a:blip r:embed="rId4"/>
            <a:stretch/>
          </p:blipFill>
          <p:spPr>
            <a:xfrm>
              <a:off x="6631200" y="1589040"/>
              <a:ext cx="1731600" cy="6865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66" name="CustomShape 75"/>
            <p:cNvSpPr/>
            <p:nvPr/>
          </p:nvSpPr>
          <p:spPr>
            <a:xfrm rot="16200000">
              <a:off x="2269800" y="892080"/>
              <a:ext cx="215280" cy="3920400"/>
            </a:xfrm>
            <a:custGeom>
              <a:avLst/>
              <a:gdLst/>
              <a:ahLst/>
              <a:rect l="l" t="t" r="r" b="b"/>
              <a:pathLst>
                <a:path w="601" h="10893">
                  <a:moveTo>
                    <a:pt x="600" y="0"/>
                  </a:moveTo>
                  <a:cubicBezTo>
                    <a:pt x="450" y="0"/>
                    <a:pt x="300" y="453"/>
                    <a:pt x="300" y="907"/>
                  </a:cubicBezTo>
                  <a:lnTo>
                    <a:pt x="300" y="4480"/>
                  </a:lnTo>
                  <a:cubicBezTo>
                    <a:pt x="300" y="4934"/>
                    <a:pt x="150" y="5388"/>
                    <a:pt x="0" y="5388"/>
                  </a:cubicBezTo>
                  <a:cubicBezTo>
                    <a:pt x="150" y="5388"/>
                    <a:pt x="300" y="5842"/>
                    <a:pt x="300" y="6296"/>
                  </a:cubicBezTo>
                  <a:lnTo>
                    <a:pt x="300" y="9984"/>
                  </a:lnTo>
                  <a:cubicBezTo>
                    <a:pt x="300" y="10438"/>
                    <a:pt x="450" y="10892"/>
                    <a:pt x="600" y="10892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76"/>
            <p:cNvSpPr/>
            <p:nvPr/>
          </p:nvSpPr>
          <p:spPr>
            <a:xfrm rot="16200000">
              <a:off x="6722640" y="892080"/>
              <a:ext cx="215280" cy="3920400"/>
            </a:xfrm>
            <a:custGeom>
              <a:avLst/>
              <a:gdLst/>
              <a:ahLst/>
              <a:rect l="l" t="t" r="r" b="b"/>
              <a:pathLst>
                <a:path w="601" h="10893">
                  <a:moveTo>
                    <a:pt x="600" y="0"/>
                  </a:moveTo>
                  <a:cubicBezTo>
                    <a:pt x="450" y="0"/>
                    <a:pt x="300" y="453"/>
                    <a:pt x="300" y="907"/>
                  </a:cubicBezTo>
                  <a:lnTo>
                    <a:pt x="300" y="4480"/>
                  </a:lnTo>
                  <a:cubicBezTo>
                    <a:pt x="300" y="4934"/>
                    <a:pt x="150" y="5388"/>
                    <a:pt x="0" y="5388"/>
                  </a:cubicBezTo>
                  <a:cubicBezTo>
                    <a:pt x="150" y="5388"/>
                    <a:pt x="300" y="5842"/>
                    <a:pt x="300" y="6296"/>
                  </a:cubicBezTo>
                  <a:lnTo>
                    <a:pt x="300" y="9984"/>
                  </a:lnTo>
                  <a:cubicBezTo>
                    <a:pt x="300" y="10438"/>
                    <a:pt x="450" y="10892"/>
                    <a:pt x="600" y="10892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8" name="Line 77"/>
          <p:cNvSpPr/>
          <p:nvPr/>
        </p:nvSpPr>
        <p:spPr>
          <a:xfrm>
            <a:off x="4605120" y="873000"/>
            <a:ext cx="360" cy="3780000"/>
          </a:xfrm>
          <a:prstGeom prst="line">
            <a:avLst/>
          </a:prstGeom>
          <a:ln cap="rnd" w="1908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78"/>
          <p:cNvSpPr/>
          <p:nvPr/>
        </p:nvSpPr>
        <p:spPr>
          <a:xfrm>
            <a:off x="401760" y="2955960"/>
            <a:ext cx="394524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Momentum conserved at vertices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Energy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not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conserved at vertices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Exchanged particle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“on mass shell”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70" name="CustomShape 79"/>
          <p:cNvSpPr/>
          <p:nvPr/>
        </p:nvSpPr>
        <p:spPr>
          <a:xfrm>
            <a:off x="4845960" y="2924280"/>
            <a:ext cx="4151160" cy="14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Momentum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AND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energy conserved  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 interaction vertices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Exchanged particle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“off mass shell”</a:t>
            </a:r>
            <a:endParaRPr b="0" lang="es-E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771" name="Picture 102" descr=""/>
          <p:cNvPicPr/>
          <p:nvPr/>
        </p:nvPicPr>
        <p:blipFill>
          <a:blip r:embed="rId5"/>
          <a:stretch/>
        </p:blipFill>
        <p:spPr>
          <a:xfrm>
            <a:off x="1481040" y="3978360"/>
            <a:ext cx="1750680" cy="350280"/>
          </a:xfrm>
          <a:prstGeom prst="rect">
            <a:avLst/>
          </a:prstGeom>
          <a:ln>
            <a:noFill/>
          </a:ln>
        </p:spPr>
      </p:pic>
      <p:pic>
        <p:nvPicPr>
          <p:cNvPr id="772" name="Picture 103" descr=""/>
          <p:cNvPicPr/>
          <p:nvPr/>
        </p:nvPicPr>
        <p:blipFill>
          <a:blip r:embed="rId6"/>
          <a:stretch/>
        </p:blipFill>
        <p:spPr>
          <a:xfrm>
            <a:off x="5844240" y="3897360"/>
            <a:ext cx="2318040" cy="350280"/>
          </a:xfrm>
          <a:prstGeom prst="rect">
            <a:avLst/>
          </a:prstGeom>
          <a:ln>
            <a:noFill/>
          </a:ln>
        </p:spPr>
      </p:pic>
      <p:sp>
        <p:nvSpPr>
          <p:cNvPr id="773" name="CustomShape 80"/>
          <p:cNvSpPr/>
          <p:nvPr/>
        </p:nvSpPr>
        <p:spPr>
          <a:xfrm>
            <a:off x="5699160" y="4292640"/>
            <a:ext cx="2295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c3300"/>
                </a:solidFill>
                <a:latin typeface="Arial"/>
                <a:ea typeface="DejaVu Sans"/>
              </a:rPr>
              <a:t>VIRTUAL PARTICLE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74" name="CustomShape 81"/>
          <p:cNvSpPr/>
          <p:nvPr/>
        </p:nvSpPr>
        <p:spPr>
          <a:xfrm>
            <a:off x="655560" y="4724280"/>
            <a:ext cx="759672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think of observable “on mass shell” particles as propagating waves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unobservable virtual particles as normal modes between the source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particles: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775" name="Group 82"/>
          <p:cNvGrpSpPr/>
          <p:nvPr/>
        </p:nvGrpSpPr>
        <p:grpSpPr>
          <a:xfrm>
            <a:off x="2078640" y="5583240"/>
            <a:ext cx="1627920" cy="906120"/>
            <a:chOff x="2078640" y="5583240"/>
            <a:chExt cx="1627920" cy="906120"/>
          </a:xfrm>
        </p:grpSpPr>
        <p:sp>
          <p:nvSpPr>
            <p:cNvPr id="776" name="CustomShape 83"/>
            <p:cNvSpPr/>
            <p:nvPr/>
          </p:nvSpPr>
          <p:spPr>
            <a:xfrm>
              <a:off x="2477520" y="5655960"/>
              <a:ext cx="796680" cy="833400"/>
            </a:xfrm>
            <a:custGeom>
              <a:avLst/>
              <a:gdLst/>
              <a:ahLst/>
              <a:rect l="l" t="t" r="r" b="b"/>
              <a:pathLst>
                <a:path w="544" h="525">
                  <a:moveTo>
                    <a:pt x="0" y="245"/>
                  </a:moveTo>
                  <a:cubicBezTo>
                    <a:pt x="15" y="254"/>
                    <a:pt x="30" y="264"/>
                    <a:pt x="45" y="245"/>
                  </a:cubicBezTo>
                  <a:cubicBezTo>
                    <a:pt x="60" y="226"/>
                    <a:pt x="76" y="106"/>
                    <a:pt x="91" y="132"/>
                  </a:cubicBezTo>
                  <a:cubicBezTo>
                    <a:pt x="106" y="158"/>
                    <a:pt x="113" y="423"/>
                    <a:pt x="136" y="404"/>
                  </a:cubicBezTo>
                  <a:cubicBezTo>
                    <a:pt x="159" y="385"/>
                    <a:pt x="204" y="0"/>
                    <a:pt x="227" y="19"/>
                  </a:cubicBezTo>
                  <a:cubicBezTo>
                    <a:pt x="250" y="38"/>
                    <a:pt x="253" y="509"/>
                    <a:pt x="272" y="517"/>
                  </a:cubicBezTo>
                  <a:cubicBezTo>
                    <a:pt x="291" y="525"/>
                    <a:pt x="321" y="87"/>
                    <a:pt x="340" y="64"/>
                  </a:cubicBezTo>
                  <a:cubicBezTo>
                    <a:pt x="359" y="41"/>
                    <a:pt x="367" y="358"/>
                    <a:pt x="386" y="381"/>
                  </a:cubicBezTo>
                  <a:cubicBezTo>
                    <a:pt x="405" y="404"/>
                    <a:pt x="435" y="211"/>
                    <a:pt x="454" y="200"/>
                  </a:cubicBezTo>
                  <a:cubicBezTo>
                    <a:pt x="473" y="189"/>
                    <a:pt x="484" y="302"/>
                    <a:pt x="499" y="313"/>
                  </a:cubicBezTo>
                  <a:cubicBezTo>
                    <a:pt x="514" y="324"/>
                    <a:pt x="529" y="296"/>
                    <a:pt x="544" y="268"/>
                  </a:cubicBezTo>
                </a:path>
              </a:pathLst>
            </a:custGeom>
            <a:noFill/>
            <a:ln w="2232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Line 84"/>
            <p:cNvSpPr/>
            <p:nvPr/>
          </p:nvSpPr>
          <p:spPr>
            <a:xfrm flipH="1">
              <a:off x="2078640" y="6045120"/>
              <a:ext cx="432000" cy="360"/>
            </a:xfrm>
            <a:prstGeom prst="line">
              <a:avLst/>
            </a:prstGeom>
            <a:ln w="22320">
              <a:solidFill>
                <a:srgbClr val="ff99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Line 85"/>
            <p:cNvSpPr/>
            <p:nvPr/>
          </p:nvSpPr>
          <p:spPr>
            <a:xfrm flipH="1">
              <a:off x="3274200" y="6081480"/>
              <a:ext cx="432360" cy="360"/>
            </a:xfrm>
            <a:prstGeom prst="line">
              <a:avLst/>
            </a:prstGeom>
            <a:ln w="22320">
              <a:solidFill>
                <a:srgbClr val="ff99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Line 86"/>
            <p:cNvSpPr/>
            <p:nvPr/>
          </p:nvSpPr>
          <p:spPr>
            <a:xfrm>
              <a:off x="2609640" y="5583240"/>
              <a:ext cx="597600" cy="36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0" name="CustomShape 87"/>
          <p:cNvSpPr/>
          <p:nvPr/>
        </p:nvSpPr>
        <p:spPr>
          <a:xfrm>
            <a:off x="5235120" y="5559480"/>
            <a:ext cx="1362240" cy="875880"/>
          </a:xfrm>
          <a:custGeom>
            <a:avLst/>
            <a:gdLst/>
            <a:ahLst/>
            <a:rect l="l" t="t" r="r" b="b"/>
            <a:pathLst>
              <a:path w="930" h="552">
                <a:moveTo>
                  <a:pt x="0" y="265"/>
                </a:moveTo>
                <a:cubicBezTo>
                  <a:pt x="21" y="132"/>
                  <a:pt x="42" y="0"/>
                  <a:pt x="68" y="38"/>
                </a:cubicBezTo>
                <a:cubicBezTo>
                  <a:pt x="94" y="76"/>
                  <a:pt x="125" y="492"/>
                  <a:pt x="159" y="492"/>
                </a:cubicBezTo>
                <a:cubicBezTo>
                  <a:pt x="193" y="492"/>
                  <a:pt x="239" y="34"/>
                  <a:pt x="273" y="38"/>
                </a:cubicBezTo>
                <a:cubicBezTo>
                  <a:pt x="307" y="42"/>
                  <a:pt x="333" y="514"/>
                  <a:pt x="363" y="514"/>
                </a:cubicBezTo>
                <a:cubicBezTo>
                  <a:pt x="393" y="514"/>
                  <a:pt x="424" y="38"/>
                  <a:pt x="454" y="38"/>
                </a:cubicBezTo>
                <a:cubicBezTo>
                  <a:pt x="484" y="38"/>
                  <a:pt x="519" y="514"/>
                  <a:pt x="545" y="514"/>
                </a:cubicBezTo>
                <a:cubicBezTo>
                  <a:pt x="571" y="514"/>
                  <a:pt x="583" y="38"/>
                  <a:pt x="613" y="38"/>
                </a:cubicBezTo>
                <a:cubicBezTo>
                  <a:pt x="643" y="38"/>
                  <a:pt x="700" y="514"/>
                  <a:pt x="726" y="514"/>
                </a:cubicBezTo>
                <a:cubicBezTo>
                  <a:pt x="752" y="514"/>
                  <a:pt x="749" y="38"/>
                  <a:pt x="772" y="38"/>
                </a:cubicBezTo>
                <a:cubicBezTo>
                  <a:pt x="795" y="38"/>
                  <a:pt x="836" y="476"/>
                  <a:pt x="862" y="514"/>
                </a:cubicBezTo>
                <a:cubicBezTo>
                  <a:pt x="888" y="552"/>
                  <a:pt x="909" y="408"/>
                  <a:pt x="930" y="265"/>
                </a:cubicBezTo>
              </a:path>
            </a:pathLst>
          </a:custGeom>
          <a:noFill/>
          <a:ln w="2232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88"/>
          <p:cNvSpPr/>
          <p:nvPr/>
        </p:nvSpPr>
        <p:spPr>
          <a:xfrm>
            <a:off x="6565680" y="5943600"/>
            <a:ext cx="65160" cy="72720"/>
          </a:xfrm>
          <a:prstGeom prst="ellipse">
            <a:avLst/>
          </a:pr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89"/>
          <p:cNvSpPr/>
          <p:nvPr/>
        </p:nvSpPr>
        <p:spPr>
          <a:xfrm>
            <a:off x="5203080" y="5943600"/>
            <a:ext cx="65160" cy="72720"/>
          </a:xfrm>
          <a:prstGeom prst="ellipse">
            <a:avLst/>
          </a:pr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90"/>
          <p:cNvSpPr/>
          <p:nvPr/>
        </p:nvSpPr>
        <p:spPr>
          <a:xfrm>
            <a:off x="1243440" y="692280"/>
            <a:ext cx="2125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Time-ordered QM”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84" name="CustomShape 91"/>
          <p:cNvSpPr/>
          <p:nvPr/>
        </p:nvSpPr>
        <p:spPr>
          <a:xfrm>
            <a:off x="6033600" y="682560"/>
            <a:ext cx="2082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Feynman diagram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85" name="CustomShape 92"/>
          <p:cNvSpPr/>
          <p:nvPr/>
        </p:nvSpPr>
        <p:spPr>
          <a:xfrm>
            <a:off x="8376480" y="6159600"/>
            <a:ext cx="16668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93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788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EF73BD36-14AC-4A6D-B3E6-9332118283D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789" name="CustomShape 3"/>
          <p:cNvSpPr/>
          <p:nvPr/>
        </p:nvSpPr>
        <p:spPr>
          <a:xfrm>
            <a:off x="1148040" y="756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Quantum Electrodynamics (QED)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790" name="CustomShape 4"/>
          <p:cNvSpPr/>
          <p:nvPr/>
        </p:nvSpPr>
        <p:spPr>
          <a:xfrm>
            <a:off x="581400" y="620640"/>
            <a:ext cx="8029440" cy="119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Now consider the interaction of an electron and tau lepton by the exchange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a photon. Although the general ideas we applied previously still hold,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now have to account for the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spin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of the electron/tau-lepton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also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spin (polarization) of the virtual photon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1" name="CustomShape 5"/>
          <p:cNvSpPr/>
          <p:nvPr/>
        </p:nvSpPr>
        <p:spPr>
          <a:xfrm>
            <a:off x="664920" y="2457360"/>
            <a:ext cx="75081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basic interaction between a photon and a charged particle can be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introduced by making the minimal substitution (part II electrodynamics)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92" name="Picture 46" descr=""/>
          <p:cNvPicPr/>
          <p:nvPr/>
        </p:nvPicPr>
        <p:blipFill>
          <a:blip r:embed="rId1"/>
          <a:stretch/>
        </p:blipFill>
        <p:spPr>
          <a:xfrm>
            <a:off x="2843640" y="4464000"/>
            <a:ext cx="3963240" cy="409320"/>
          </a:xfrm>
          <a:prstGeom prst="rect">
            <a:avLst/>
          </a:prstGeom>
          <a:ln>
            <a:noFill/>
          </a:ln>
        </p:spPr>
      </p:pic>
      <p:pic>
        <p:nvPicPr>
          <p:cNvPr id="793" name="Picture 48" descr=""/>
          <p:cNvPicPr/>
          <p:nvPr/>
        </p:nvPicPr>
        <p:blipFill>
          <a:blip r:embed="rId2"/>
          <a:stretch/>
        </p:blipFill>
        <p:spPr>
          <a:xfrm>
            <a:off x="3242520" y="3154320"/>
            <a:ext cx="2991240" cy="350640"/>
          </a:xfrm>
          <a:prstGeom prst="rect">
            <a:avLst/>
          </a:prstGeom>
          <a:ln>
            <a:noFill/>
          </a:ln>
        </p:spPr>
      </p:pic>
      <p:pic>
        <p:nvPicPr>
          <p:cNvPr id="794" name="Picture 50" descr=""/>
          <p:cNvPicPr/>
          <p:nvPr/>
        </p:nvPicPr>
        <p:blipFill>
          <a:blip r:embed="rId3"/>
          <a:stretch/>
        </p:blipFill>
        <p:spPr>
          <a:xfrm>
            <a:off x="3403440" y="3564000"/>
            <a:ext cx="2695680" cy="409320"/>
          </a:xfrm>
          <a:prstGeom prst="rect">
            <a:avLst/>
          </a:prstGeom>
          <a:ln>
            <a:noFill/>
          </a:ln>
        </p:spPr>
      </p:pic>
      <p:pic>
        <p:nvPicPr>
          <p:cNvPr id="795" name="Picture 49" descr=""/>
          <p:cNvPicPr/>
          <p:nvPr/>
        </p:nvPicPr>
        <p:blipFill>
          <a:blip r:embed="rId4"/>
          <a:stretch/>
        </p:blipFill>
        <p:spPr>
          <a:xfrm>
            <a:off x="4292640" y="4118040"/>
            <a:ext cx="1806480" cy="320400"/>
          </a:xfrm>
          <a:prstGeom prst="rect">
            <a:avLst/>
          </a:prstGeom>
          <a:ln>
            <a:noFill/>
          </a:ln>
        </p:spPr>
      </p:pic>
      <p:sp>
        <p:nvSpPr>
          <p:cNvPr id="796" name="CustomShape 6"/>
          <p:cNvSpPr/>
          <p:nvPr/>
        </p:nvSpPr>
        <p:spPr>
          <a:xfrm>
            <a:off x="695880" y="3541680"/>
            <a:ext cx="867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QM: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7" name="CustomShape 7"/>
          <p:cNvSpPr/>
          <p:nvPr/>
        </p:nvSpPr>
        <p:spPr>
          <a:xfrm>
            <a:off x="811440" y="4044960"/>
            <a:ext cx="3137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Therefore make substitution: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8" name="CustomShape 8"/>
          <p:cNvSpPr/>
          <p:nvPr/>
        </p:nvSpPr>
        <p:spPr>
          <a:xfrm>
            <a:off x="1385640" y="4441680"/>
            <a:ext cx="800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99" name="Picture 54" descr=""/>
          <p:cNvPicPr/>
          <p:nvPr/>
        </p:nvPicPr>
        <p:blipFill>
          <a:blip r:embed="rId5"/>
          <a:stretch/>
        </p:blipFill>
        <p:spPr>
          <a:xfrm>
            <a:off x="1412280" y="5378400"/>
            <a:ext cx="1995120" cy="320400"/>
          </a:xfrm>
          <a:prstGeom prst="rect">
            <a:avLst/>
          </a:prstGeom>
          <a:ln>
            <a:noFill/>
          </a:ln>
        </p:spPr>
      </p:pic>
      <p:pic>
        <p:nvPicPr>
          <p:cNvPr id="800" name="Picture 55" descr=""/>
          <p:cNvPicPr/>
          <p:nvPr/>
        </p:nvPicPr>
        <p:blipFill>
          <a:blip r:embed="rId6"/>
          <a:stretch/>
        </p:blipFill>
        <p:spPr>
          <a:xfrm>
            <a:off x="4206240" y="5378400"/>
            <a:ext cx="3288960" cy="320400"/>
          </a:xfrm>
          <a:prstGeom prst="rect">
            <a:avLst/>
          </a:prstGeom>
          <a:ln>
            <a:noFill/>
          </a:ln>
        </p:spPr>
      </p:pic>
      <p:sp>
        <p:nvSpPr>
          <p:cNvPr id="801" name="CustomShape 9"/>
          <p:cNvSpPr/>
          <p:nvPr/>
        </p:nvSpPr>
        <p:spPr>
          <a:xfrm>
            <a:off x="572040" y="4940280"/>
            <a:ext cx="2386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Dirac equation: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2" name="CustomShape 10"/>
          <p:cNvSpPr/>
          <p:nvPr/>
        </p:nvSpPr>
        <p:spPr>
          <a:xfrm>
            <a:off x="3607200" y="5413320"/>
            <a:ext cx="365760" cy="215640"/>
          </a:xfrm>
          <a:custGeom>
            <a:avLst/>
            <a:gdLst/>
            <a:ahLst/>
            <a:rect l="l" t="t" r="r" b="b"/>
            <a:pathLst>
              <a:path w="1019" h="602">
                <a:moveTo>
                  <a:pt x="0" y="150"/>
                </a:moveTo>
                <a:lnTo>
                  <a:pt x="763" y="150"/>
                </a:lnTo>
                <a:lnTo>
                  <a:pt x="763" y="0"/>
                </a:lnTo>
                <a:lnTo>
                  <a:pt x="1018" y="300"/>
                </a:lnTo>
                <a:lnTo>
                  <a:pt x="763" y="601"/>
                </a:lnTo>
                <a:lnTo>
                  <a:pt x="763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3" name="Picture 58" descr=""/>
          <p:cNvPicPr/>
          <p:nvPr/>
        </p:nvPicPr>
        <p:blipFill>
          <a:blip r:embed="rId7"/>
          <a:stretch/>
        </p:blipFill>
        <p:spPr>
          <a:xfrm>
            <a:off x="2734200" y="5805360"/>
            <a:ext cx="4096080" cy="642600"/>
          </a:xfrm>
          <a:prstGeom prst="rect">
            <a:avLst/>
          </a:prstGeom>
          <a:ln>
            <a:noFill/>
          </a:ln>
        </p:spPr>
      </p:pic>
      <p:pic>
        <p:nvPicPr>
          <p:cNvPr id="804" name="Picture 60" descr=""/>
          <p:cNvPicPr/>
          <p:nvPr/>
        </p:nvPicPr>
        <p:blipFill>
          <a:blip r:embed="rId8"/>
          <a:stretch/>
        </p:blipFill>
        <p:spPr>
          <a:xfrm>
            <a:off x="849600" y="5989680"/>
            <a:ext cx="484560" cy="320400"/>
          </a:xfrm>
          <a:prstGeom prst="rect">
            <a:avLst/>
          </a:prstGeom>
          <a:ln>
            <a:noFill/>
          </a:ln>
        </p:spPr>
      </p:pic>
      <p:sp>
        <p:nvSpPr>
          <p:cNvPr id="805" name="CustomShape 11"/>
          <p:cNvSpPr/>
          <p:nvPr/>
        </p:nvSpPr>
        <p:spPr>
          <a:xfrm>
            <a:off x="1746360" y="6094440"/>
            <a:ext cx="266400" cy="107640"/>
          </a:xfrm>
          <a:custGeom>
            <a:avLst/>
            <a:gdLst/>
            <a:ahLst/>
            <a:rect l="l" t="t" r="r" b="b"/>
            <a:pathLst>
              <a:path w="742" h="302">
                <a:moveTo>
                  <a:pt x="0" y="75"/>
                </a:moveTo>
                <a:lnTo>
                  <a:pt x="556" y="75"/>
                </a:lnTo>
                <a:lnTo>
                  <a:pt x="556" y="0"/>
                </a:lnTo>
                <a:lnTo>
                  <a:pt x="741" y="150"/>
                </a:lnTo>
                <a:lnTo>
                  <a:pt x="556" y="301"/>
                </a:lnTo>
                <a:lnTo>
                  <a:pt x="556" y="225"/>
                </a:lnTo>
                <a:lnTo>
                  <a:pt x="0" y="225"/>
                </a:lnTo>
                <a:lnTo>
                  <a:pt x="0" y="75"/>
                </a:lnTo>
              </a:path>
            </a:pathLst>
          </a:cu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2"/>
          <p:cNvSpPr/>
          <p:nvPr/>
        </p:nvSpPr>
        <p:spPr>
          <a:xfrm>
            <a:off x="6828480" y="2136600"/>
            <a:ext cx="1990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(Non-examinable)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7" name="Line 13"/>
          <p:cNvSpPr/>
          <p:nvPr/>
        </p:nvSpPr>
        <p:spPr>
          <a:xfrm flipV="1">
            <a:off x="360" y="2097000"/>
            <a:ext cx="9142920" cy="36720"/>
          </a:xfrm>
          <a:prstGeom prst="line">
            <a:avLst/>
          </a:prstGeom>
          <a:ln cap="rnd" w="1908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8" name="Group 14"/>
          <p:cNvGrpSpPr/>
          <p:nvPr/>
        </p:nvGrpSpPr>
        <p:grpSpPr>
          <a:xfrm>
            <a:off x="6916680" y="3357720"/>
            <a:ext cx="2125080" cy="402840"/>
            <a:chOff x="6916680" y="3357720"/>
            <a:chExt cx="2125080" cy="402840"/>
          </a:xfrm>
        </p:grpSpPr>
        <p:pic>
          <p:nvPicPr>
            <p:cNvPr id="809" name="Picture 63" descr=""/>
            <p:cNvPicPr/>
            <p:nvPr/>
          </p:nvPicPr>
          <p:blipFill>
            <a:blip r:embed="rId9"/>
            <a:stretch/>
          </p:blipFill>
          <p:spPr>
            <a:xfrm>
              <a:off x="7664400" y="3473280"/>
              <a:ext cx="430200" cy="20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0" name="CustomShape 15"/>
            <p:cNvSpPr/>
            <p:nvPr/>
          </p:nvSpPr>
          <p:spPr>
            <a:xfrm>
              <a:off x="6916680" y="3357720"/>
              <a:ext cx="21250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(here          charge)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811" name="CustomShape 16"/>
            <p:cNvSpPr/>
            <p:nvPr/>
          </p:nvSpPr>
          <p:spPr>
            <a:xfrm>
              <a:off x="6997680" y="3363840"/>
              <a:ext cx="2026080" cy="396720"/>
            </a:xfrm>
            <a:prstGeom prst="rect">
              <a:avLst/>
            </a:prstGeom>
            <a:noFill/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2" name="CustomShape 17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814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6C2EE8FA-20BB-45B7-B355-97E4452D2821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15" name="CustomShape 3"/>
          <p:cNvSpPr/>
          <p:nvPr/>
        </p:nvSpPr>
        <p:spPr>
          <a:xfrm>
            <a:off x="360" y="496800"/>
            <a:ext cx="91425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4"/>
          <p:cNvSpPr/>
          <p:nvPr/>
        </p:nvSpPr>
        <p:spPr>
          <a:xfrm>
            <a:off x="616680" y="3867120"/>
            <a:ext cx="212724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7" name="Group 5"/>
          <p:cNvGrpSpPr/>
          <p:nvPr/>
        </p:nvGrpSpPr>
        <p:grpSpPr>
          <a:xfrm>
            <a:off x="3408120" y="3068640"/>
            <a:ext cx="2358360" cy="576000"/>
            <a:chOff x="3408120" y="3068640"/>
            <a:chExt cx="2358360" cy="576000"/>
          </a:xfrm>
        </p:grpSpPr>
        <p:sp>
          <p:nvSpPr>
            <p:cNvPr id="818" name="CustomShape 6"/>
            <p:cNvSpPr/>
            <p:nvPr/>
          </p:nvSpPr>
          <p:spPr>
            <a:xfrm>
              <a:off x="3408120" y="3068640"/>
              <a:ext cx="2358360" cy="576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19" name="Picture 60" descr=""/>
            <p:cNvPicPr/>
            <p:nvPr/>
          </p:nvPicPr>
          <p:blipFill>
            <a:blip r:embed="rId1"/>
            <a:stretch/>
          </p:blipFill>
          <p:spPr>
            <a:xfrm>
              <a:off x="3558960" y="3114720"/>
              <a:ext cx="2041920" cy="456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0" name="CustomShape 7"/>
          <p:cNvSpPr/>
          <p:nvPr/>
        </p:nvSpPr>
        <p:spPr>
          <a:xfrm rot="16200000">
            <a:off x="4473000" y="822600"/>
            <a:ext cx="196200" cy="1593720"/>
          </a:xfrm>
          <a:custGeom>
            <a:avLst/>
            <a:gdLst/>
            <a:ahLst/>
            <a:rect l="l" t="t" r="r" b="b"/>
            <a:pathLst>
              <a:path w="548" h="4430">
                <a:moveTo>
                  <a:pt x="547" y="0"/>
                </a:moveTo>
                <a:cubicBezTo>
                  <a:pt x="410" y="0"/>
                  <a:pt x="273" y="184"/>
                  <a:pt x="273" y="369"/>
                </a:cubicBezTo>
                <a:lnTo>
                  <a:pt x="273" y="1845"/>
                </a:lnTo>
                <a:cubicBezTo>
                  <a:pt x="273" y="2029"/>
                  <a:pt x="136" y="2214"/>
                  <a:pt x="0" y="2214"/>
                </a:cubicBezTo>
                <a:cubicBezTo>
                  <a:pt x="136" y="2214"/>
                  <a:pt x="273" y="2399"/>
                  <a:pt x="273" y="2583"/>
                </a:cubicBezTo>
                <a:lnTo>
                  <a:pt x="273" y="4059"/>
                </a:lnTo>
                <a:cubicBezTo>
                  <a:pt x="273" y="4244"/>
                  <a:pt x="410" y="4429"/>
                  <a:pt x="547" y="442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8"/>
          <p:cNvSpPr/>
          <p:nvPr/>
        </p:nvSpPr>
        <p:spPr>
          <a:xfrm rot="16200000">
            <a:off x="6324120" y="1095480"/>
            <a:ext cx="215280" cy="996120"/>
          </a:xfrm>
          <a:custGeom>
            <a:avLst/>
            <a:gdLst/>
            <a:ahLst/>
            <a:rect l="l" t="t" r="r" b="b"/>
            <a:pathLst>
              <a:path w="601" h="2770">
                <a:moveTo>
                  <a:pt x="600" y="0"/>
                </a:moveTo>
                <a:cubicBezTo>
                  <a:pt x="450" y="0"/>
                  <a:pt x="300" y="115"/>
                  <a:pt x="300" y="230"/>
                </a:cubicBezTo>
                <a:lnTo>
                  <a:pt x="300" y="1153"/>
                </a:lnTo>
                <a:cubicBezTo>
                  <a:pt x="300" y="1269"/>
                  <a:pt x="150" y="1384"/>
                  <a:pt x="0" y="1384"/>
                </a:cubicBezTo>
                <a:cubicBezTo>
                  <a:pt x="150" y="1384"/>
                  <a:pt x="300" y="1499"/>
                  <a:pt x="300" y="1615"/>
                </a:cubicBezTo>
                <a:lnTo>
                  <a:pt x="300" y="2538"/>
                </a:lnTo>
                <a:cubicBezTo>
                  <a:pt x="300" y="2653"/>
                  <a:pt x="450" y="2769"/>
                  <a:pt x="600" y="276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9"/>
          <p:cNvSpPr/>
          <p:nvPr/>
        </p:nvSpPr>
        <p:spPr>
          <a:xfrm>
            <a:off x="3862800" y="1695600"/>
            <a:ext cx="17272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Combined rest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mass + K.E.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3" name="CustomShape 10"/>
          <p:cNvSpPr/>
          <p:nvPr/>
        </p:nvSpPr>
        <p:spPr>
          <a:xfrm>
            <a:off x="5953320" y="1684440"/>
            <a:ext cx="11314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Potential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energy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4" name="CustomShape 11"/>
          <p:cNvSpPr/>
          <p:nvPr/>
        </p:nvSpPr>
        <p:spPr>
          <a:xfrm>
            <a:off x="985320" y="2313000"/>
            <a:ext cx="71377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identify the potential energy of a charged spin-half particle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an electromagnetic field as: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5" name="CustomShape 12"/>
          <p:cNvSpPr/>
          <p:nvPr/>
        </p:nvSpPr>
        <p:spPr>
          <a:xfrm>
            <a:off x="6509520" y="2965320"/>
            <a:ext cx="2448360" cy="95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(note the </a:t>
            </a:r>
            <a:r>
              <a:rPr b="0" i="1" lang="es-ES" sz="1800" spc="-1" strike="noStrike">
                <a:solidFill>
                  <a:srgbClr val="cc00cc"/>
                </a:solidFill>
                <a:latin typeface="Palatino"/>
                <a:ea typeface="DejaVu Sans"/>
              </a:rPr>
              <a:t>A</a:t>
            </a:r>
            <a:r>
              <a:rPr b="0" lang="es-ES" sz="1800" spc="-1" strike="noStrike" baseline="-25000">
                <a:solidFill>
                  <a:srgbClr val="cc00cc"/>
                </a:solidFill>
                <a:latin typeface="Palatino"/>
                <a:ea typeface="DejaVu Sans"/>
              </a:rPr>
              <a:t>0</a:t>
            </a:r>
            <a:r>
              <a:rPr b="0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 term is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  </a:t>
            </a:r>
            <a:r>
              <a:rPr b="0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just:                           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26" name="Picture 73" descr=""/>
          <p:cNvPicPr/>
          <p:nvPr/>
        </p:nvPicPr>
        <p:blipFill>
          <a:blip r:embed="rId2"/>
          <a:stretch/>
        </p:blipFill>
        <p:spPr>
          <a:xfrm>
            <a:off x="7362360" y="3300480"/>
            <a:ext cx="1308240" cy="272520"/>
          </a:xfrm>
          <a:prstGeom prst="rect">
            <a:avLst/>
          </a:prstGeom>
          <a:ln>
            <a:noFill/>
          </a:ln>
        </p:spPr>
      </p:pic>
      <p:sp>
        <p:nvSpPr>
          <p:cNvPr id="827" name="CustomShape 13"/>
          <p:cNvSpPr/>
          <p:nvPr/>
        </p:nvSpPr>
        <p:spPr>
          <a:xfrm>
            <a:off x="1000800" y="3722760"/>
            <a:ext cx="68407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final complication is that we have to account for the photon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polarization states.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28" name="Picture 139" descr=""/>
          <p:cNvPicPr/>
          <p:nvPr/>
        </p:nvPicPr>
        <p:blipFill>
          <a:blip r:embed="rId3"/>
          <a:stretch/>
        </p:blipFill>
        <p:spPr>
          <a:xfrm>
            <a:off x="3507480" y="4264200"/>
            <a:ext cx="2048040" cy="466200"/>
          </a:xfrm>
          <a:prstGeom prst="rect">
            <a:avLst/>
          </a:prstGeom>
          <a:ln>
            <a:noFill/>
          </a:ln>
        </p:spPr>
      </p:pic>
      <p:sp>
        <p:nvSpPr>
          <p:cNvPr id="829" name="CustomShape 14"/>
          <p:cNvSpPr/>
          <p:nvPr/>
        </p:nvSpPr>
        <p:spPr>
          <a:xfrm>
            <a:off x="1228680" y="4749840"/>
            <a:ext cx="66099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e.g. for a real photon propagating in the z direction we have two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orthogonal transverse polarization states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0" name="Picture 178" descr=""/>
          <p:cNvPicPr/>
          <p:nvPr/>
        </p:nvPicPr>
        <p:blipFill>
          <a:blip r:embed="rId4"/>
          <a:stretch/>
        </p:blipFill>
        <p:spPr>
          <a:xfrm>
            <a:off x="1746360" y="5451480"/>
            <a:ext cx="1265400" cy="1109160"/>
          </a:xfrm>
          <a:prstGeom prst="rect">
            <a:avLst/>
          </a:prstGeom>
          <a:ln>
            <a:noFill/>
          </a:ln>
        </p:spPr>
      </p:pic>
      <p:pic>
        <p:nvPicPr>
          <p:cNvPr id="831" name="Picture 180" descr=""/>
          <p:cNvPicPr/>
          <p:nvPr/>
        </p:nvPicPr>
        <p:blipFill>
          <a:blip r:embed="rId5"/>
          <a:stretch/>
        </p:blipFill>
        <p:spPr>
          <a:xfrm>
            <a:off x="3773880" y="5415120"/>
            <a:ext cx="1267200" cy="1109160"/>
          </a:xfrm>
          <a:prstGeom prst="rect">
            <a:avLst/>
          </a:prstGeom>
          <a:ln>
            <a:noFill/>
          </a:ln>
        </p:spPr>
      </p:pic>
      <p:sp>
        <p:nvSpPr>
          <p:cNvPr id="832" name="CustomShape 15"/>
          <p:cNvSpPr/>
          <p:nvPr/>
        </p:nvSpPr>
        <p:spPr>
          <a:xfrm>
            <a:off x="6098760" y="5486400"/>
            <a:ext cx="218124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9999"/>
                </a:solidFill>
                <a:latin typeface="Arial"/>
                <a:ea typeface="DejaVu Sans"/>
              </a:rPr>
              <a:t>Could equally have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9999"/>
                </a:solidFill>
                <a:latin typeface="Arial"/>
                <a:ea typeface="DejaVu Sans"/>
              </a:rPr>
              <a:t>chosen circularly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9999"/>
                </a:solidFill>
                <a:latin typeface="Arial"/>
                <a:ea typeface="DejaVu Sans"/>
              </a:rPr>
              <a:t>polarized  states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3" name="Picture 186" descr=""/>
          <p:cNvPicPr/>
          <p:nvPr/>
        </p:nvPicPr>
        <p:blipFill>
          <a:blip r:embed="rId6"/>
          <a:stretch/>
        </p:blipFill>
        <p:spPr>
          <a:xfrm>
            <a:off x="644400" y="1092240"/>
            <a:ext cx="538920" cy="320400"/>
          </a:xfrm>
          <a:prstGeom prst="rect">
            <a:avLst/>
          </a:prstGeom>
          <a:ln>
            <a:noFill/>
          </a:ln>
        </p:spPr>
      </p:pic>
      <p:pic>
        <p:nvPicPr>
          <p:cNvPr id="834" name="Picture 189" descr=""/>
          <p:cNvPicPr/>
          <p:nvPr/>
        </p:nvPicPr>
        <p:blipFill>
          <a:blip r:embed="rId7"/>
          <a:stretch/>
        </p:blipFill>
        <p:spPr>
          <a:xfrm>
            <a:off x="1248120" y="333360"/>
            <a:ext cx="5822280" cy="1139400"/>
          </a:xfrm>
          <a:prstGeom prst="rect">
            <a:avLst/>
          </a:prstGeom>
          <a:ln>
            <a:noFill/>
          </a:ln>
        </p:spPr>
      </p:pic>
      <p:sp>
        <p:nvSpPr>
          <p:cNvPr id="835" name="CustomShape 16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837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8C5511E-E09F-449B-8827-9D903282BEF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838" name="Picture 91" descr=""/>
          <p:cNvPicPr/>
          <p:nvPr/>
        </p:nvPicPr>
        <p:blipFill>
          <a:blip r:embed="rId1"/>
          <a:stretch/>
        </p:blipFill>
        <p:spPr>
          <a:xfrm>
            <a:off x="997560" y="4208400"/>
            <a:ext cx="6713280" cy="847440"/>
          </a:xfrm>
          <a:prstGeom prst="rect">
            <a:avLst/>
          </a:prstGeom>
          <a:ln>
            <a:noFill/>
          </a:ln>
        </p:spPr>
      </p:pic>
      <p:sp>
        <p:nvSpPr>
          <p:cNvPr id="839" name="CustomShape 3"/>
          <p:cNvSpPr/>
          <p:nvPr/>
        </p:nvSpPr>
        <p:spPr>
          <a:xfrm>
            <a:off x="758880" y="584280"/>
            <a:ext cx="7331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Previously with the example of a simple spin-less interaction we had: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0" name="CustomShape 4"/>
          <p:cNvSpPr/>
          <p:nvPr/>
        </p:nvSpPr>
        <p:spPr>
          <a:xfrm>
            <a:off x="451080" y="547560"/>
            <a:ext cx="212724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1" name="Group 5"/>
          <p:cNvGrpSpPr/>
          <p:nvPr/>
        </p:nvGrpSpPr>
        <p:grpSpPr>
          <a:xfrm>
            <a:off x="4658040" y="1346040"/>
            <a:ext cx="604800" cy="257400"/>
            <a:chOff x="4658040" y="1346040"/>
            <a:chExt cx="604800" cy="257400"/>
          </a:xfrm>
        </p:grpSpPr>
        <p:sp>
          <p:nvSpPr>
            <p:cNvPr id="842" name="Line 6"/>
            <p:cNvSpPr/>
            <p:nvPr/>
          </p:nvSpPr>
          <p:spPr>
            <a:xfrm>
              <a:off x="4658040" y="1347120"/>
              <a:ext cx="403560" cy="1706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Line 7"/>
            <p:cNvSpPr/>
            <p:nvPr/>
          </p:nvSpPr>
          <p:spPr>
            <a:xfrm>
              <a:off x="4658040" y="1346040"/>
              <a:ext cx="604800" cy="25740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4" name="CustomShape 8"/>
          <p:cNvSpPr/>
          <p:nvPr/>
        </p:nvSpPr>
        <p:spPr>
          <a:xfrm>
            <a:off x="4402080" y="1133640"/>
            <a:ext cx="282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ff"/>
                </a:solidFill>
                <a:latin typeface="Palatino"/>
                <a:ea typeface="DejaVu Sans"/>
              </a:rPr>
              <a:t>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5" name="CustomShape 9"/>
          <p:cNvSpPr/>
          <p:nvPr/>
        </p:nvSpPr>
        <p:spPr>
          <a:xfrm>
            <a:off x="5845680" y="1133640"/>
            <a:ext cx="273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0000ff"/>
                </a:solidFill>
                <a:latin typeface="Palatino"/>
                <a:ea typeface="DejaVu Sans"/>
              </a:rPr>
              <a:t>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6" name="CustomShape 10"/>
          <p:cNvSpPr/>
          <p:nvPr/>
        </p:nvSpPr>
        <p:spPr>
          <a:xfrm>
            <a:off x="4375440" y="2478240"/>
            <a:ext cx="285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0000"/>
                </a:solidFill>
                <a:latin typeface="Palatino"/>
                <a:ea typeface="DejaVu Sans"/>
              </a:rPr>
              <a:t>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7" name="CustomShape 11"/>
          <p:cNvSpPr/>
          <p:nvPr/>
        </p:nvSpPr>
        <p:spPr>
          <a:xfrm>
            <a:off x="5858640" y="2451240"/>
            <a:ext cx="2948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1800" spc="-1" strike="noStrike">
                <a:solidFill>
                  <a:srgbClr val="ff0000"/>
                </a:solidFill>
                <a:latin typeface="Palatino"/>
                <a:ea typeface="DejaVu Sans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48" name="Group 12"/>
          <p:cNvGrpSpPr/>
          <p:nvPr/>
        </p:nvGrpSpPr>
        <p:grpSpPr>
          <a:xfrm>
            <a:off x="5264280" y="1346400"/>
            <a:ext cx="581400" cy="254160"/>
            <a:chOff x="5264280" y="1346400"/>
            <a:chExt cx="581400" cy="254160"/>
          </a:xfrm>
        </p:grpSpPr>
        <p:sp>
          <p:nvSpPr>
            <p:cNvPr id="849" name="Line 13"/>
            <p:cNvSpPr/>
            <p:nvPr/>
          </p:nvSpPr>
          <p:spPr>
            <a:xfrm flipV="1">
              <a:off x="5265000" y="1430640"/>
              <a:ext cx="387000" cy="16992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Line 14"/>
            <p:cNvSpPr/>
            <p:nvPr/>
          </p:nvSpPr>
          <p:spPr>
            <a:xfrm flipV="1">
              <a:off x="5264280" y="1346400"/>
              <a:ext cx="581400" cy="2534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1" name="Group 15"/>
          <p:cNvGrpSpPr/>
          <p:nvPr/>
        </p:nvGrpSpPr>
        <p:grpSpPr>
          <a:xfrm>
            <a:off x="5262840" y="2376360"/>
            <a:ext cx="604800" cy="257400"/>
            <a:chOff x="5262840" y="2376360"/>
            <a:chExt cx="604800" cy="257400"/>
          </a:xfrm>
        </p:grpSpPr>
        <p:sp>
          <p:nvSpPr>
            <p:cNvPr id="852" name="Line 16"/>
            <p:cNvSpPr/>
            <p:nvPr/>
          </p:nvSpPr>
          <p:spPr>
            <a:xfrm>
              <a:off x="5262840" y="2377440"/>
              <a:ext cx="403560" cy="1706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3" name="Line 17"/>
            <p:cNvSpPr/>
            <p:nvPr/>
          </p:nvSpPr>
          <p:spPr>
            <a:xfrm>
              <a:off x="5262840" y="2376360"/>
              <a:ext cx="604800" cy="2574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4" name="Group 18"/>
          <p:cNvGrpSpPr/>
          <p:nvPr/>
        </p:nvGrpSpPr>
        <p:grpSpPr>
          <a:xfrm>
            <a:off x="4669560" y="2374200"/>
            <a:ext cx="580320" cy="259560"/>
            <a:chOff x="4669560" y="2374200"/>
            <a:chExt cx="580320" cy="259560"/>
          </a:xfrm>
        </p:grpSpPr>
        <p:sp>
          <p:nvSpPr>
            <p:cNvPr id="855" name="Line 19"/>
            <p:cNvSpPr/>
            <p:nvPr/>
          </p:nvSpPr>
          <p:spPr>
            <a:xfrm flipV="1">
              <a:off x="4670280" y="2460240"/>
              <a:ext cx="386280" cy="17352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Line 20"/>
            <p:cNvSpPr/>
            <p:nvPr/>
          </p:nvSpPr>
          <p:spPr>
            <a:xfrm flipV="1">
              <a:off x="4669560" y="2374200"/>
              <a:ext cx="580320" cy="2588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7" name="Line 21"/>
          <p:cNvSpPr/>
          <p:nvPr/>
        </p:nvSpPr>
        <p:spPr>
          <a:xfrm>
            <a:off x="5263200" y="1603440"/>
            <a:ext cx="360" cy="771480"/>
          </a:xfrm>
          <a:prstGeom prst="line">
            <a:avLst/>
          </a:prstGeom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58" name="Picture 22" descr=""/>
          <p:cNvPicPr/>
          <p:nvPr/>
        </p:nvPicPr>
        <p:blipFill>
          <a:blip r:embed="rId2"/>
          <a:stretch/>
        </p:blipFill>
        <p:spPr>
          <a:xfrm>
            <a:off x="5346360" y="1906560"/>
            <a:ext cx="210600" cy="180720"/>
          </a:xfrm>
          <a:prstGeom prst="rect">
            <a:avLst/>
          </a:prstGeom>
          <a:ln>
            <a:noFill/>
          </a:ln>
        </p:spPr>
      </p:pic>
      <p:sp>
        <p:nvSpPr>
          <p:cNvPr id="859" name="CustomShape 22"/>
          <p:cNvSpPr/>
          <p:nvPr/>
        </p:nvSpPr>
        <p:spPr>
          <a:xfrm>
            <a:off x="1559160" y="1162080"/>
            <a:ext cx="3564360" cy="543960"/>
          </a:xfrm>
          <a:custGeom>
            <a:avLst/>
            <a:gdLst/>
            <a:ahLst/>
            <a:rect l="l" t="t" r="r" b="b"/>
            <a:pathLst>
              <a:path w="2903" h="431">
                <a:moveTo>
                  <a:pt x="0" y="371"/>
                </a:moveTo>
                <a:cubicBezTo>
                  <a:pt x="49" y="310"/>
                  <a:pt x="98" y="249"/>
                  <a:pt x="272" y="189"/>
                </a:cubicBezTo>
                <a:cubicBezTo>
                  <a:pt x="446" y="129"/>
                  <a:pt x="775" y="16"/>
                  <a:pt x="1043" y="8"/>
                </a:cubicBezTo>
                <a:cubicBezTo>
                  <a:pt x="1311" y="0"/>
                  <a:pt x="1621" y="80"/>
                  <a:pt x="1882" y="144"/>
                </a:cubicBezTo>
                <a:cubicBezTo>
                  <a:pt x="2143" y="208"/>
                  <a:pt x="2438" y="355"/>
                  <a:pt x="2608" y="393"/>
                </a:cubicBezTo>
                <a:cubicBezTo>
                  <a:pt x="2778" y="431"/>
                  <a:pt x="2840" y="401"/>
                  <a:pt x="2903" y="371"/>
                </a:cubicBezTo>
              </a:path>
            </a:pathLst>
          </a:custGeom>
          <a:noFill/>
          <a:ln w="223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Line 23"/>
          <p:cNvSpPr/>
          <p:nvPr/>
        </p:nvSpPr>
        <p:spPr>
          <a:xfrm flipV="1">
            <a:off x="5067720" y="1620720"/>
            <a:ext cx="111600" cy="28800"/>
          </a:xfrm>
          <a:prstGeom prst="line">
            <a:avLst/>
          </a:prstGeom>
          <a:ln w="22320">
            <a:solidFill>
              <a:srgbClr val="0000ff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24"/>
          <p:cNvSpPr/>
          <p:nvPr/>
        </p:nvSpPr>
        <p:spPr>
          <a:xfrm>
            <a:off x="3758040" y="1955880"/>
            <a:ext cx="1395000" cy="380880"/>
          </a:xfrm>
          <a:prstGeom prst="line">
            <a:avLst/>
          </a:prstGeom>
          <a:ln w="22320">
            <a:solidFill>
              <a:srgbClr val="ff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25"/>
          <p:cNvSpPr/>
          <p:nvPr/>
        </p:nvSpPr>
        <p:spPr>
          <a:xfrm>
            <a:off x="2505600" y="1347840"/>
            <a:ext cx="2647080" cy="645840"/>
          </a:xfrm>
          <a:custGeom>
            <a:avLst/>
            <a:gdLst/>
            <a:ahLst/>
            <a:rect l="l" t="t" r="r" b="b"/>
            <a:pathLst>
              <a:path w="2154" h="511">
                <a:moveTo>
                  <a:pt x="0" y="170"/>
                </a:moveTo>
                <a:cubicBezTo>
                  <a:pt x="81" y="85"/>
                  <a:pt x="162" y="0"/>
                  <a:pt x="521" y="57"/>
                </a:cubicBezTo>
                <a:cubicBezTo>
                  <a:pt x="880" y="114"/>
                  <a:pt x="1517" y="312"/>
                  <a:pt x="2154" y="511"/>
                </a:cubicBezTo>
              </a:path>
            </a:pathLst>
          </a:custGeom>
          <a:noFill/>
          <a:ln w="22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26"/>
          <p:cNvSpPr/>
          <p:nvPr/>
        </p:nvSpPr>
        <p:spPr>
          <a:xfrm>
            <a:off x="5067720" y="1963800"/>
            <a:ext cx="111240" cy="30240"/>
          </a:xfrm>
          <a:prstGeom prst="line">
            <a:avLst/>
          </a:prstGeom>
          <a:ln w="2232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7"/>
          <p:cNvSpPr/>
          <p:nvPr/>
        </p:nvSpPr>
        <p:spPr>
          <a:xfrm>
            <a:off x="5235120" y="1563840"/>
            <a:ext cx="55440" cy="5652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28"/>
          <p:cNvSpPr/>
          <p:nvPr/>
        </p:nvSpPr>
        <p:spPr>
          <a:xfrm>
            <a:off x="5235120" y="2336760"/>
            <a:ext cx="55440" cy="5688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29"/>
          <p:cNvSpPr/>
          <p:nvPr/>
        </p:nvSpPr>
        <p:spPr>
          <a:xfrm>
            <a:off x="1343880" y="2189160"/>
            <a:ext cx="45000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2800" spc="-1" strike="noStrike">
                <a:solidFill>
                  <a:srgbClr val="0000ff"/>
                </a:solidFill>
                <a:latin typeface="Palatino"/>
                <a:ea typeface="DejaVu Sans"/>
              </a:rPr>
              <a:t>g</a:t>
            </a:r>
            <a:r>
              <a:rPr b="0" i="1" lang="es-ES" sz="2800" spc="-1" strike="noStrike" baseline="-25000">
                <a:solidFill>
                  <a:srgbClr val="0000ff"/>
                </a:solidFill>
                <a:latin typeface="Palatino"/>
                <a:ea typeface="DejaVu Sans"/>
              </a:rPr>
              <a:t>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67" name="CustomShape 30"/>
          <p:cNvSpPr/>
          <p:nvPr/>
        </p:nvSpPr>
        <p:spPr>
          <a:xfrm>
            <a:off x="2969640" y="2225520"/>
            <a:ext cx="454680" cy="5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2800" spc="-1" strike="noStrike">
                <a:solidFill>
                  <a:srgbClr val="ff0000"/>
                </a:solidFill>
                <a:latin typeface="Palatino"/>
                <a:ea typeface="DejaVu Sans"/>
              </a:rPr>
              <a:t>g</a:t>
            </a:r>
            <a:r>
              <a:rPr b="0" i="1" lang="es-ES" sz="2800" spc="-1" strike="noStrike" baseline="-25000">
                <a:solidFill>
                  <a:srgbClr val="ff0000"/>
                </a:solidFill>
                <a:latin typeface="Palatino"/>
                <a:ea typeface="DejaVu Sans"/>
              </a:rPr>
              <a:t>b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68" name="CustomShape 31"/>
          <p:cNvSpPr/>
          <p:nvPr/>
        </p:nvSpPr>
        <p:spPr>
          <a:xfrm rot="5400000">
            <a:off x="1298520" y="2003400"/>
            <a:ext cx="38772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69" name="CustomShape 32"/>
          <p:cNvSpPr/>
          <p:nvPr/>
        </p:nvSpPr>
        <p:spPr>
          <a:xfrm rot="5400000">
            <a:off x="2942280" y="2017800"/>
            <a:ext cx="38772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2800" spc="-1" strike="noStrike">
                <a:solidFill>
                  <a:srgbClr val="000000"/>
                </a:solidFill>
                <a:latin typeface="Arial"/>
                <a:ea typeface="DejaVu Sans"/>
              </a:rPr>
              <a:t>=</a:t>
            </a:r>
            <a:endParaRPr b="0" lang="es-ES" sz="2800" spc="-1" strike="noStrike">
              <a:latin typeface="Arial"/>
            </a:endParaRPr>
          </a:p>
        </p:txBody>
      </p:sp>
      <p:grpSp>
        <p:nvGrpSpPr>
          <p:cNvPr id="870" name="Group 33"/>
          <p:cNvGrpSpPr/>
          <p:nvPr/>
        </p:nvGrpSpPr>
        <p:grpSpPr>
          <a:xfrm>
            <a:off x="622800" y="2744640"/>
            <a:ext cx="5417280" cy="1465200"/>
            <a:chOff x="622800" y="2744640"/>
            <a:chExt cx="5417280" cy="1465200"/>
          </a:xfrm>
        </p:grpSpPr>
        <p:sp>
          <p:nvSpPr>
            <p:cNvPr id="871" name="CustomShape 34"/>
            <p:cNvSpPr/>
            <p:nvPr/>
          </p:nvSpPr>
          <p:spPr>
            <a:xfrm>
              <a:off x="622800" y="2744640"/>
              <a:ext cx="5417280" cy="146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 QED we could again go through the procedure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of summing the time-orderings using Dirac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spinors and the expression for      .  If we were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to do this, remembering to sum over all photon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 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polarizations, we would obtain: 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872" name="Picture 65" descr=""/>
            <p:cNvPicPr/>
            <p:nvPr/>
          </p:nvPicPr>
          <p:blipFill>
            <a:blip r:embed="rId3"/>
            <a:stretch/>
          </p:blipFill>
          <p:spPr>
            <a:xfrm>
              <a:off x="4168440" y="3394080"/>
              <a:ext cx="268920" cy="3200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3" name="Group 35"/>
          <p:cNvGrpSpPr/>
          <p:nvPr/>
        </p:nvGrpSpPr>
        <p:grpSpPr>
          <a:xfrm>
            <a:off x="6464520" y="2384280"/>
            <a:ext cx="2624760" cy="2053800"/>
            <a:chOff x="6464520" y="2384280"/>
            <a:chExt cx="2624760" cy="2053800"/>
          </a:xfrm>
        </p:grpSpPr>
        <p:sp>
          <p:nvSpPr>
            <p:cNvPr id="874" name="CustomShape 36"/>
            <p:cNvSpPr/>
            <p:nvPr/>
          </p:nvSpPr>
          <p:spPr>
            <a:xfrm>
              <a:off x="8480160" y="2527200"/>
              <a:ext cx="60912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875" name="CustomShape 37"/>
            <p:cNvSpPr/>
            <p:nvPr/>
          </p:nvSpPr>
          <p:spPr>
            <a:xfrm>
              <a:off x="8470080" y="3960720"/>
              <a:ext cx="60876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i="1" lang="es-E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</a:t>
              </a:r>
              <a:r>
                <a:rPr b="0" lang="es-ES" sz="2500" spc="-1" strike="noStrike" baseline="4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876" name="Group 38"/>
            <p:cNvGrpSpPr/>
            <p:nvPr/>
          </p:nvGrpSpPr>
          <p:grpSpPr>
            <a:xfrm>
              <a:off x="6464520" y="2384280"/>
              <a:ext cx="2423880" cy="1991880"/>
              <a:chOff x="6464520" y="2384280"/>
              <a:chExt cx="2423880" cy="1991880"/>
            </a:xfrm>
          </p:grpSpPr>
          <p:grpSp>
            <p:nvGrpSpPr>
              <p:cNvPr id="877" name="Group 39"/>
              <p:cNvGrpSpPr/>
              <p:nvPr/>
            </p:nvGrpSpPr>
            <p:grpSpPr>
              <a:xfrm>
                <a:off x="6817320" y="2775960"/>
                <a:ext cx="861840" cy="278640"/>
                <a:chOff x="6817320" y="2775960"/>
                <a:chExt cx="861840" cy="278640"/>
              </a:xfrm>
            </p:grpSpPr>
            <p:sp>
              <p:nvSpPr>
                <p:cNvPr id="878" name="Line 40"/>
                <p:cNvSpPr/>
                <p:nvPr/>
              </p:nvSpPr>
              <p:spPr>
                <a:xfrm flipH="1" flipV="1">
                  <a:off x="7248240" y="2915280"/>
                  <a:ext cx="430920" cy="13932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79" name="Line 41"/>
                <p:cNvSpPr/>
                <p:nvPr/>
              </p:nvSpPr>
              <p:spPr>
                <a:xfrm>
                  <a:off x="6817320" y="2775960"/>
                  <a:ext cx="574920" cy="1857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0" name="Group 42"/>
              <p:cNvGrpSpPr/>
              <p:nvPr/>
            </p:nvGrpSpPr>
            <p:grpSpPr>
              <a:xfrm>
                <a:off x="7680960" y="2827440"/>
                <a:ext cx="852840" cy="234000"/>
                <a:chOff x="7680960" y="2827440"/>
                <a:chExt cx="852840" cy="234000"/>
              </a:xfrm>
            </p:grpSpPr>
            <p:sp>
              <p:nvSpPr>
                <p:cNvPr id="881" name="Line 43"/>
                <p:cNvSpPr/>
                <p:nvPr/>
              </p:nvSpPr>
              <p:spPr>
                <a:xfrm flipH="1">
                  <a:off x="8106840" y="2827440"/>
                  <a:ext cx="426960" cy="117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2" name="Line 44"/>
                <p:cNvSpPr/>
                <p:nvPr/>
              </p:nvSpPr>
              <p:spPr>
                <a:xfrm flipV="1">
                  <a:off x="7680960" y="2905560"/>
                  <a:ext cx="569160" cy="1558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3" name="Group 45"/>
              <p:cNvGrpSpPr/>
              <p:nvPr/>
            </p:nvGrpSpPr>
            <p:grpSpPr>
              <a:xfrm>
                <a:off x="6809040" y="3924720"/>
                <a:ext cx="853200" cy="234000"/>
                <a:chOff x="6809040" y="3924720"/>
                <a:chExt cx="853200" cy="234000"/>
              </a:xfrm>
            </p:grpSpPr>
            <p:sp>
              <p:nvSpPr>
                <p:cNvPr id="884" name="Line 46"/>
                <p:cNvSpPr/>
                <p:nvPr/>
              </p:nvSpPr>
              <p:spPr>
                <a:xfrm flipH="1">
                  <a:off x="7235640" y="3924720"/>
                  <a:ext cx="426600" cy="117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5" name="Line 47"/>
                <p:cNvSpPr/>
                <p:nvPr/>
              </p:nvSpPr>
              <p:spPr>
                <a:xfrm flipV="1">
                  <a:off x="6809040" y="4002840"/>
                  <a:ext cx="569520" cy="1558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86" name="CustomShape 48"/>
              <p:cNvSpPr/>
              <p:nvPr/>
            </p:nvSpPr>
            <p:spPr>
              <a:xfrm rot="16200000">
                <a:off x="7275960" y="3421800"/>
                <a:ext cx="847440" cy="14400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87" name="Group 49"/>
              <p:cNvGrpSpPr/>
              <p:nvPr/>
            </p:nvGrpSpPr>
            <p:grpSpPr>
              <a:xfrm>
                <a:off x="7643880" y="3912480"/>
                <a:ext cx="861480" cy="278640"/>
                <a:chOff x="7643880" y="3912480"/>
                <a:chExt cx="861480" cy="278640"/>
              </a:xfrm>
            </p:grpSpPr>
            <p:sp>
              <p:nvSpPr>
                <p:cNvPr id="888" name="Line 50"/>
                <p:cNvSpPr/>
                <p:nvPr/>
              </p:nvSpPr>
              <p:spPr>
                <a:xfrm flipH="1" flipV="1">
                  <a:off x="8074440" y="4051800"/>
                  <a:ext cx="430920" cy="13932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9" name="Line 51"/>
                <p:cNvSpPr/>
                <p:nvPr/>
              </p:nvSpPr>
              <p:spPr>
                <a:xfrm>
                  <a:off x="7643880" y="3912480"/>
                  <a:ext cx="574560" cy="1857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90" name="CustomShape 52"/>
              <p:cNvSpPr/>
              <p:nvPr/>
            </p:nvSpPr>
            <p:spPr>
              <a:xfrm>
                <a:off x="6486120" y="2457360"/>
                <a:ext cx="60876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lang="es-ES" sz="25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r>
                  <a:rPr b="0" lang="es-E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sp>
            <p:nvSpPr>
              <p:cNvPr id="891" name="CustomShape 53"/>
              <p:cNvSpPr/>
              <p:nvPr/>
            </p:nvSpPr>
            <p:spPr>
              <a:xfrm>
                <a:off x="6477480" y="3898800"/>
                <a:ext cx="60876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s-E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s-E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892" name="Picture 54" descr=""/>
              <p:cNvPicPr/>
              <p:nvPr/>
            </p:nvPicPr>
            <p:blipFill>
              <a:blip r:embed="rId4"/>
              <a:stretch/>
            </p:blipFill>
            <p:spPr>
              <a:xfrm>
                <a:off x="7025400" y="2469960"/>
                <a:ext cx="268920" cy="2044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3" name="Picture 55" descr=""/>
              <p:cNvPicPr/>
              <p:nvPr/>
            </p:nvPicPr>
            <p:blipFill>
              <a:blip r:embed="rId5"/>
              <a:stretch/>
            </p:blipFill>
            <p:spPr>
              <a:xfrm>
                <a:off x="8125560" y="2469960"/>
                <a:ext cx="268920" cy="2044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4" name="Picture 56" descr=""/>
              <p:cNvPicPr/>
              <p:nvPr/>
            </p:nvPicPr>
            <p:blipFill>
              <a:blip r:embed="rId6"/>
              <a:stretch/>
            </p:blipFill>
            <p:spPr>
              <a:xfrm>
                <a:off x="6975360" y="3682800"/>
                <a:ext cx="269280" cy="2044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5" name="Picture 57" descr=""/>
              <p:cNvPicPr/>
              <p:nvPr/>
            </p:nvPicPr>
            <p:blipFill>
              <a:blip r:embed="rId7"/>
              <a:stretch/>
            </p:blipFill>
            <p:spPr>
              <a:xfrm>
                <a:off x="8100720" y="3719520"/>
                <a:ext cx="268920" cy="2044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6" name="Picture 58" descr=""/>
              <p:cNvPicPr/>
              <p:nvPr/>
            </p:nvPicPr>
            <p:blipFill>
              <a:blip r:embed="rId8"/>
              <a:stretch/>
            </p:blipFill>
            <p:spPr>
              <a:xfrm>
                <a:off x="7645320" y="2692440"/>
                <a:ext cx="160200" cy="232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7" name="Picture 59" descr=""/>
              <p:cNvPicPr/>
              <p:nvPr/>
            </p:nvPicPr>
            <p:blipFill>
              <a:blip r:embed="rId9"/>
              <a:stretch/>
            </p:blipFill>
            <p:spPr>
              <a:xfrm>
                <a:off x="7573320" y="4083120"/>
                <a:ext cx="160560" cy="174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98" name="CustomShape 54"/>
              <p:cNvSpPr/>
              <p:nvPr/>
            </p:nvSpPr>
            <p:spPr>
              <a:xfrm>
                <a:off x="7672680" y="2998800"/>
                <a:ext cx="99000" cy="10764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9" name="CustomShape 55"/>
              <p:cNvSpPr/>
              <p:nvPr/>
            </p:nvSpPr>
            <p:spPr>
              <a:xfrm>
                <a:off x="7607160" y="3898800"/>
                <a:ext cx="99000" cy="10764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0" name="CustomShape 56"/>
              <p:cNvSpPr/>
              <p:nvPr/>
            </p:nvSpPr>
            <p:spPr>
              <a:xfrm>
                <a:off x="6464520" y="2384280"/>
                <a:ext cx="2423880" cy="198108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01" name="CustomShape 57"/>
          <p:cNvSpPr/>
          <p:nvPr/>
        </p:nvSpPr>
        <p:spPr>
          <a:xfrm rot="16200000">
            <a:off x="2662560" y="4031640"/>
            <a:ext cx="294840" cy="2259000"/>
          </a:xfrm>
          <a:custGeom>
            <a:avLst/>
            <a:gdLst/>
            <a:ahLst/>
            <a:rect l="l" t="t" r="r" b="b"/>
            <a:pathLst>
              <a:path w="821" h="6278">
                <a:moveTo>
                  <a:pt x="820" y="0"/>
                </a:moveTo>
                <a:cubicBezTo>
                  <a:pt x="615" y="0"/>
                  <a:pt x="410" y="261"/>
                  <a:pt x="410" y="523"/>
                </a:cubicBezTo>
                <a:lnTo>
                  <a:pt x="410" y="2615"/>
                </a:lnTo>
                <a:cubicBezTo>
                  <a:pt x="410" y="2876"/>
                  <a:pt x="205" y="3138"/>
                  <a:pt x="0" y="3138"/>
                </a:cubicBezTo>
                <a:cubicBezTo>
                  <a:pt x="205" y="3138"/>
                  <a:pt x="410" y="3400"/>
                  <a:pt x="410" y="3661"/>
                </a:cubicBezTo>
                <a:lnTo>
                  <a:pt x="410" y="5753"/>
                </a:lnTo>
                <a:cubicBezTo>
                  <a:pt x="410" y="6015"/>
                  <a:pt x="615" y="6277"/>
                  <a:pt x="820" y="6277"/>
                </a:cubicBezTo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58"/>
          <p:cNvSpPr/>
          <p:nvPr/>
        </p:nvSpPr>
        <p:spPr>
          <a:xfrm rot="16200000">
            <a:off x="6536880" y="3942000"/>
            <a:ext cx="188640" cy="2458080"/>
          </a:xfrm>
          <a:custGeom>
            <a:avLst/>
            <a:gdLst/>
            <a:ahLst/>
            <a:rect l="l" t="t" r="r" b="b"/>
            <a:pathLst>
              <a:path w="527" h="6831">
                <a:moveTo>
                  <a:pt x="526" y="0"/>
                </a:moveTo>
                <a:cubicBezTo>
                  <a:pt x="394" y="0"/>
                  <a:pt x="263" y="284"/>
                  <a:pt x="263" y="569"/>
                </a:cubicBezTo>
                <a:lnTo>
                  <a:pt x="263" y="2845"/>
                </a:lnTo>
                <a:cubicBezTo>
                  <a:pt x="263" y="3130"/>
                  <a:pt x="131" y="3415"/>
                  <a:pt x="0" y="3415"/>
                </a:cubicBezTo>
                <a:cubicBezTo>
                  <a:pt x="131" y="3415"/>
                  <a:pt x="263" y="3699"/>
                  <a:pt x="263" y="3984"/>
                </a:cubicBezTo>
                <a:lnTo>
                  <a:pt x="263" y="6260"/>
                </a:lnTo>
                <a:cubicBezTo>
                  <a:pt x="263" y="6545"/>
                  <a:pt x="394" y="6830"/>
                  <a:pt x="526" y="6830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9"/>
          <p:cNvSpPr/>
          <p:nvPr/>
        </p:nvSpPr>
        <p:spPr>
          <a:xfrm rot="16200000">
            <a:off x="4552200" y="4573080"/>
            <a:ext cx="204480" cy="1227240"/>
          </a:xfrm>
          <a:custGeom>
            <a:avLst/>
            <a:gdLst/>
            <a:ahLst/>
            <a:rect l="l" t="t" r="r" b="b"/>
            <a:pathLst>
              <a:path w="571" h="3412">
                <a:moveTo>
                  <a:pt x="570" y="0"/>
                </a:moveTo>
                <a:cubicBezTo>
                  <a:pt x="427" y="0"/>
                  <a:pt x="285" y="142"/>
                  <a:pt x="285" y="284"/>
                </a:cubicBezTo>
                <a:lnTo>
                  <a:pt x="285" y="1421"/>
                </a:lnTo>
                <a:cubicBezTo>
                  <a:pt x="285" y="1563"/>
                  <a:pt x="142" y="1705"/>
                  <a:pt x="0" y="1705"/>
                </a:cubicBezTo>
                <a:cubicBezTo>
                  <a:pt x="142" y="1705"/>
                  <a:pt x="285" y="1847"/>
                  <a:pt x="285" y="1989"/>
                </a:cubicBezTo>
                <a:lnTo>
                  <a:pt x="285" y="3126"/>
                </a:lnTo>
                <a:cubicBezTo>
                  <a:pt x="285" y="3268"/>
                  <a:pt x="427" y="3411"/>
                  <a:pt x="570" y="3411"/>
                </a:cubicBezTo>
              </a:path>
            </a:pathLst>
          </a:custGeom>
          <a:noFill/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60"/>
          <p:cNvSpPr/>
          <p:nvPr/>
        </p:nvSpPr>
        <p:spPr>
          <a:xfrm>
            <a:off x="929160" y="5308560"/>
            <a:ext cx="182016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 of </a:t>
            </a:r>
            <a:r>
              <a:rPr b="0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e</a:t>
            </a:r>
            <a:r>
              <a:rPr b="0" lang="es-E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with photon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05" name="CustomShape 61"/>
          <p:cNvSpPr/>
          <p:nvPr/>
        </p:nvSpPr>
        <p:spPr>
          <a:xfrm>
            <a:off x="6712920" y="5291280"/>
            <a:ext cx="1861560" cy="73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 of </a:t>
            </a:r>
            <a:r>
              <a:rPr b="0" i="1" lang="es-ES" sz="24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s-ES" sz="24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with photon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06" name="CustomShape 62"/>
          <p:cNvSpPr/>
          <p:nvPr/>
        </p:nvSpPr>
        <p:spPr>
          <a:xfrm>
            <a:off x="3211200" y="5303880"/>
            <a:ext cx="31215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Massless photon propagator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summing over polarizations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07" name="CustomShape 63"/>
          <p:cNvSpPr/>
          <p:nvPr/>
        </p:nvSpPr>
        <p:spPr>
          <a:xfrm>
            <a:off x="7163280" y="6021360"/>
            <a:ext cx="84348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64"/>
          <p:cNvSpPr/>
          <p:nvPr/>
        </p:nvSpPr>
        <p:spPr>
          <a:xfrm>
            <a:off x="682920" y="6200640"/>
            <a:ext cx="5496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 the physics of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QED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in the above expression !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9" name="Picture 90" descr=""/>
          <p:cNvPicPr/>
          <p:nvPr/>
        </p:nvPicPr>
        <p:blipFill>
          <a:blip r:embed="rId10"/>
          <a:stretch/>
        </p:blipFill>
        <p:spPr>
          <a:xfrm>
            <a:off x="582840" y="1577880"/>
            <a:ext cx="3119040" cy="587160"/>
          </a:xfrm>
          <a:prstGeom prst="rect">
            <a:avLst/>
          </a:prstGeom>
          <a:ln>
            <a:noFill/>
          </a:ln>
        </p:spPr>
      </p:pic>
      <p:sp>
        <p:nvSpPr>
          <p:cNvPr id="910" name="CustomShape 65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12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9F21459D-9028-4BD7-99B6-67041AF1AE01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13" name="CustomShape 3"/>
          <p:cNvSpPr/>
          <p:nvPr/>
        </p:nvSpPr>
        <p:spPr>
          <a:xfrm>
            <a:off x="360" y="496800"/>
            <a:ext cx="91425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14" name="Picture 176" descr=""/>
          <p:cNvPicPr/>
          <p:nvPr/>
        </p:nvPicPr>
        <p:blipFill>
          <a:blip r:embed="rId1"/>
          <a:stretch/>
        </p:blipFill>
        <p:spPr>
          <a:xfrm>
            <a:off x="1547280" y="3033720"/>
            <a:ext cx="6065640" cy="612360"/>
          </a:xfrm>
          <a:prstGeom prst="rect">
            <a:avLst/>
          </a:prstGeom>
          <a:ln>
            <a:noFill/>
          </a:ln>
        </p:spPr>
      </p:pic>
      <p:pic>
        <p:nvPicPr>
          <p:cNvPr id="915" name="Picture 139" descr=""/>
          <p:cNvPicPr/>
          <p:nvPr/>
        </p:nvPicPr>
        <p:blipFill>
          <a:blip r:embed="rId2"/>
          <a:stretch/>
        </p:blipFill>
        <p:spPr>
          <a:xfrm>
            <a:off x="3106080" y="2058840"/>
            <a:ext cx="2129760" cy="614160"/>
          </a:xfrm>
          <a:prstGeom prst="rect">
            <a:avLst/>
          </a:prstGeom>
          <a:ln>
            <a:noFill/>
          </a:ln>
        </p:spPr>
      </p:pic>
      <p:grpSp>
        <p:nvGrpSpPr>
          <p:cNvPr id="916" name="Group 4"/>
          <p:cNvGrpSpPr/>
          <p:nvPr/>
        </p:nvGrpSpPr>
        <p:grpSpPr>
          <a:xfrm>
            <a:off x="1216080" y="865080"/>
            <a:ext cx="6612120" cy="1123560"/>
            <a:chOff x="1216080" y="865080"/>
            <a:chExt cx="6612120" cy="1123560"/>
          </a:xfrm>
        </p:grpSpPr>
        <p:pic>
          <p:nvPicPr>
            <p:cNvPr id="917" name="Picture 144" descr=""/>
            <p:cNvPicPr/>
            <p:nvPr/>
          </p:nvPicPr>
          <p:blipFill>
            <a:blip r:embed="rId3"/>
            <a:stretch/>
          </p:blipFill>
          <p:spPr>
            <a:xfrm>
              <a:off x="2977560" y="879480"/>
              <a:ext cx="1265400" cy="1109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8" name="Picture 147" descr=""/>
            <p:cNvPicPr/>
            <p:nvPr/>
          </p:nvPicPr>
          <p:blipFill>
            <a:blip r:embed="rId4"/>
            <a:stretch/>
          </p:blipFill>
          <p:spPr>
            <a:xfrm>
              <a:off x="1216080" y="873000"/>
              <a:ext cx="1265400" cy="1109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9" name="Picture 149" descr=""/>
            <p:cNvPicPr/>
            <p:nvPr/>
          </p:nvPicPr>
          <p:blipFill>
            <a:blip r:embed="rId5"/>
            <a:stretch/>
          </p:blipFill>
          <p:spPr>
            <a:xfrm>
              <a:off x="4734000" y="873000"/>
              <a:ext cx="1265760" cy="1109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0" name="Picture 151" descr=""/>
            <p:cNvPicPr/>
            <p:nvPr/>
          </p:nvPicPr>
          <p:blipFill>
            <a:blip r:embed="rId6"/>
            <a:stretch/>
          </p:blipFill>
          <p:spPr>
            <a:xfrm>
              <a:off x="6562440" y="865080"/>
              <a:ext cx="1265760" cy="1109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21" name="CustomShape 5"/>
          <p:cNvSpPr/>
          <p:nvPr/>
        </p:nvSpPr>
        <p:spPr>
          <a:xfrm>
            <a:off x="716760" y="182520"/>
            <a:ext cx="74077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sum over the polarizations of the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VIRTUAL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photon has to include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longitudinal and scalar contributions, i.e. 4 polarisation states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2" name="CustomShape 6"/>
          <p:cNvSpPr/>
          <p:nvPr/>
        </p:nvSpPr>
        <p:spPr>
          <a:xfrm>
            <a:off x="736560" y="2054160"/>
            <a:ext cx="1219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gives: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3" name="CustomShape 7"/>
          <p:cNvSpPr/>
          <p:nvPr/>
        </p:nvSpPr>
        <p:spPr>
          <a:xfrm>
            <a:off x="900720" y="2673360"/>
            <a:ext cx="4543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the invariant matrix element becomes: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4" name="CustomShape 8"/>
          <p:cNvSpPr/>
          <p:nvPr/>
        </p:nvSpPr>
        <p:spPr>
          <a:xfrm>
            <a:off x="762480" y="3573360"/>
            <a:ext cx="4388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the definition of the adjoint spinor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25" name="Picture 156" descr=""/>
          <p:cNvPicPr/>
          <p:nvPr/>
        </p:nvPicPr>
        <p:blipFill>
          <a:blip r:embed="rId7"/>
          <a:stretch/>
        </p:blipFill>
        <p:spPr>
          <a:xfrm>
            <a:off x="5460480" y="3610080"/>
            <a:ext cx="1104480" cy="320040"/>
          </a:xfrm>
          <a:prstGeom prst="rect">
            <a:avLst/>
          </a:prstGeom>
          <a:ln>
            <a:noFill/>
          </a:ln>
        </p:spPr>
      </p:pic>
      <p:sp>
        <p:nvSpPr>
          <p:cNvPr id="926" name="CustomShape 9"/>
          <p:cNvSpPr/>
          <p:nvPr/>
        </p:nvSpPr>
        <p:spPr>
          <a:xfrm>
            <a:off x="1648440" y="4017960"/>
            <a:ext cx="5548320" cy="7203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0"/>
          <p:cNvSpPr/>
          <p:nvPr/>
        </p:nvSpPr>
        <p:spPr>
          <a:xfrm>
            <a:off x="880200" y="4761000"/>
            <a:ext cx="71179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a remarkably simple expression ! It is shown in Appendix V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Handout 2 that                 transforms as a four vector. Writing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28" name="Picture 163" descr=""/>
          <p:cNvPicPr/>
          <p:nvPr/>
        </p:nvPicPr>
        <p:blipFill>
          <a:blip r:embed="rId8"/>
          <a:stretch/>
        </p:blipFill>
        <p:spPr>
          <a:xfrm>
            <a:off x="3009600" y="5084640"/>
            <a:ext cx="781920" cy="322200"/>
          </a:xfrm>
          <a:prstGeom prst="rect">
            <a:avLst/>
          </a:prstGeom>
          <a:ln>
            <a:noFill/>
          </a:ln>
        </p:spPr>
      </p:pic>
      <p:pic>
        <p:nvPicPr>
          <p:cNvPr id="929" name="Picture 171" descr=""/>
          <p:cNvPicPr/>
          <p:nvPr/>
        </p:nvPicPr>
        <p:blipFill>
          <a:blip r:embed="rId9"/>
          <a:stretch/>
        </p:blipFill>
        <p:spPr>
          <a:xfrm>
            <a:off x="1708200" y="5925960"/>
            <a:ext cx="1832400" cy="671400"/>
          </a:xfrm>
          <a:prstGeom prst="rect">
            <a:avLst/>
          </a:prstGeom>
          <a:ln>
            <a:noFill/>
          </a:ln>
        </p:spPr>
      </p:pic>
      <p:sp>
        <p:nvSpPr>
          <p:cNvPr id="930" name="CustomShape 11"/>
          <p:cNvSpPr/>
          <p:nvPr/>
        </p:nvSpPr>
        <p:spPr>
          <a:xfrm>
            <a:off x="4114800" y="6033960"/>
            <a:ext cx="380448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showing that </a:t>
            </a:r>
            <a:r>
              <a:rPr b="0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is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Lorentz Invariant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1" name="CustomShape 12"/>
          <p:cNvSpPr/>
          <p:nvPr/>
        </p:nvSpPr>
        <p:spPr>
          <a:xfrm>
            <a:off x="6702480" y="2708280"/>
            <a:ext cx="241452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(end of non-examinable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</a:t>
            </a: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section)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932" name="Picture 177" descr=""/>
          <p:cNvPicPr/>
          <p:nvPr/>
        </p:nvPicPr>
        <p:blipFill>
          <a:blip r:embed="rId10"/>
          <a:stretch/>
        </p:blipFill>
        <p:spPr>
          <a:xfrm>
            <a:off x="1713960" y="4089240"/>
            <a:ext cx="5445720" cy="612720"/>
          </a:xfrm>
          <a:prstGeom prst="rect">
            <a:avLst/>
          </a:prstGeom>
          <a:ln>
            <a:noFill/>
          </a:ln>
        </p:spPr>
      </p:pic>
      <p:pic>
        <p:nvPicPr>
          <p:cNvPr id="933" name="Picture 178" descr=""/>
          <p:cNvPicPr/>
          <p:nvPr/>
        </p:nvPicPr>
        <p:blipFill>
          <a:blip r:embed="rId11"/>
          <a:stretch/>
        </p:blipFill>
        <p:spPr>
          <a:xfrm>
            <a:off x="1781280" y="5529240"/>
            <a:ext cx="2291400" cy="350640"/>
          </a:xfrm>
          <a:prstGeom prst="rect">
            <a:avLst/>
          </a:prstGeom>
          <a:ln>
            <a:noFill/>
          </a:ln>
        </p:spPr>
      </p:pic>
      <p:pic>
        <p:nvPicPr>
          <p:cNvPr id="934" name="Picture 179" descr=""/>
          <p:cNvPicPr/>
          <p:nvPr/>
        </p:nvPicPr>
        <p:blipFill>
          <a:blip r:embed="rId12"/>
          <a:stretch/>
        </p:blipFill>
        <p:spPr>
          <a:xfrm>
            <a:off x="4571280" y="5494320"/>
            <a:ext cx="2292840" cy="350640"/>
          </a:xfrm>
          <a:prstGeom prst="rect">
            <a:avLst/>
          </a:prstGeom>
          <a:ln>
            <a:noFill/>
          </a:ln>
        </p:spPr>
      </p:pic>
      <p:sp>
        <p:nvSpPr>
          <p:cNvPr id="935" name="CustomShape 13"/>
          <p:cNvSpPr/>
          <p:nvPr/>
        </p:nvSpPr>
        <p:spPr>
          <a:xfrm>
            <a:off x="5931360" y="2019240"/>
            <a:ext cx="272088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cap="rnd" w="2232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This is not obvious – for the 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800080"/>
                </a:solidFill>
                <a:latin typeface="Arial"/>
                <a:ea typeface="DejaVu Sans"/>
              </a:rPr>
              <a:t>moment just take it on trust 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36" name="CustomShape 14"/>
          <p:cNvSpPr/>
          <p:nvPr/>
        </p:nvSpPr>
        <p:spPr>
          <a:xfrm>
            <a:off x="5734800" y="2054160"/>
            <a:ext cx="65520" cy="541080"/>
          </a:xfrm>
          <a:custGeom>
            <a:avLst/>
            <a:gdLst/>
            <a:ahLst/>
            <a:rect l="l" t="t" r="r" b="b"/>
            <a:pathLst>
              <a:path w="185" h="1506">
                <a:moveTo>
                  <a:pt x="184" y="0"/>
                </a:moveTo>
                <a:cubicBezTo>
                  <a:pt x="138" y="0"/>
                  <a:pt x="92" y="62"/>
                  <a:pt x="92" y="125"/>
                </a:cubicBezTo>
                <a:lnTo>
                  <a:pt x="92" y="627"/>
                </a:lnTo>
                <a:cubicBezTo>
                  <a:pt x="92" y="689"/>
                  <a:pt x="46" y="752"/>
                  <a:pt x="0" y="752"/>
                </a:cubicBezTo>
                <a:cubicBezTo>
                  <a:pt x="46" y="752"/>
                  <a:pt x="92" y="815"/>
                  <a:pt x="92" y="877"/>
                </a:cubicBezTo>
                <a:lnTo>
                  <a:pt x="92" y="1379"/>
                </a:lnTo>
                <a:cubicBezTo>
                  <a:pt x="92" y="1442"/>
                  <a:pt x="138" y="1505"/>
                  <a:pt x="184" y="1505"/>
                </a:cubicBezTo>
              </a:path>
            </a:pathLst>
          </a:custGeom>
          <a:noFill/>
          <a:ln w="22320">
            <a:solidFill>
              <a:srgbClr val="ff9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Line 15"/>
          <p:cNvSpPr/>
          <p:nvPr/>
        </p:nvSpPr>
        <p:spPr>
          <a:xfrm flipV="1">
            <a:off x="360" y="2673000"/>
            <a:ext cx="9142920" cy="36360"/>
          </a:xfrm>
          <a:prstGeom prst="line">
            <a:avLst/>
          </a:prstGeom>
          <a:ln cap="rnd" w="19080">
            <a:solidFill>
              <a:srgbClr val="ff99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16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" descr=""/>
          <p:cNvPicPr/>
          <p:nvPr/>
        </p:nvPicPr>
        <p:blipFill>
          <a:blip r:embed="rId1"/>
          <a:stretch/>
        </p:blipFill>
        <p:spPr>
          <a:xfrm>
            <a:off x="0" y="304920"/>
            <a:ext cx="9143280" cy="64915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288000" y="6228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40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C020A99-3316-4F81-903A-A79A1846CF6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41" name="CustomShape 3"/>
          <p:cNvSpPr/>
          <p:nvPr/>
        </p:nvSpPr>
        <p:spPr>
          <a:xfrm>
            <a:off x="1186200" y="4248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</a:rPr>
              <a:t>Feynman Rules for QED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942" name="CustomShape 4"/>
          <p:cNvSpPr/>
          <p:nvPr/>
        </p:nvSpPr>
        <p:spPr>
          <a:xfrm>
            <a:off x="792360" y="692280"/>
            <a:ext cx="4987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should be remembered that the expression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43" name="CustomShape 5"/>
          <p:cNvSpPr/>
          <p:nvPr/>
        </p:nvSpPr>
        <p:spPr>
          <a:xfrm>
            <a:off x="1112760" y="1773360"/>
            <a:ext cx="683136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hides a lot of complexity. We have summed over all possible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time-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orderings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and summed over all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polarization states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the virtual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photon.  If we are then presented with a new Feynman diagram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944" name="Group 6"/>
          <p:cNvGrpSpPr/>
          <p:nvPr/>
        </p:nvGrpSpPr>
        <p:grpSpPr>
          <a:xfrm>
            <a:off x="883080" y="4357800"/>
            <a:ext cx="2662200" cy="1448640"/>
            <a:chOff x="883080" y="4357800"/>
            <a:chExt cx="2662200" cy="1448640"/>
          </a:xfrm>
        </p:grpSpPr>
        <p:sp>
          <p:nvSpPr>
            <p:cNvPr id="945" name="CustomShape 7"/>
            <p:cNvSpPr/>
            <p:nvPr/>
          </p:nvSpPr>
          <p:spPr>
            <a:xfrm rot="21546000">
              <a:off x="1702440" y="5069880"/>
              <a:ext cx="837720" cy="150120"/>
            </a:xfrm>
            <a:custGeom>
              <a:avLst/>
              <a:gdLst/>
              <a:ahLst/>
              <a:rect l="l" t="t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8"/>
            <p:cNvSpPr/>
            <p:nvPr/>
          </p:nvSpPr>
          <p:spPr>
            <a:xfrm>
              <a:off x="883080" y="5329080"/>
              <a:ext cx="60948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47" name="CustomShape 9"/>
            <p:cNvSpPr/>
            <p:nvPr/>
          </p:nvSpPr>
          <p:spPr>
            <a:xfrm>
              <a:off x="2902320" y="5292360"/>
              <a:ext cx="60912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48" name="CustomShape 10"/>
            <p:cNvSpPr/>
            <p:nvPr/>
          </p:nvSpPr>
          <p:spPr>
            <a:xfrm>
              <a:off x="886320" y="4404960"/>
              <a:ext cx="60912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49" name="CustomShape 11"/>
            <p:cNvSpPr/>
            <p:nvPr/>
          </p:nvSpPr>
          <p:spPr>
            <a:xfrm>
              <a:off x="2936160" y="4357800"/>
              <a:ext cx="60912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Symbol"/>
                  <a:ea typeface="Symbol"/>
                </a:rPr>
                <a:t>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50" name="CustomShape 12"/>
            <p:cNvSpPr/>
            <p:nvPr/>
          </p:nvSpPr>
          <p:spPr>
            <a:xfrm>
              <a:off x="1979280" y="4528800"/>
              <a:ext cx="38052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ff0000"/>
                  </a:solidFill>
                  <a:latin typeface="Symbol"/>
                  <a:ea typeface="Symbol"/>
                </a:rPr>
                <a:t>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951" name="Group 13"/>
            <p:cNvGrpSpPr/>
            <p:nvPr/>
          </p:nvGrpSpPr>
          <p:grpSpPr>
            <a:xfrm>
              <a:off x="1236960" y="5148000"/>
              <a:ext cx="456840" cy="456480"/>
              <a:chOff x="1236960" y="5148000"/>
              <a:chExt cx="456840" cy="456480"/>
            </a:xfrm>
          </p:grpSpPr>
          <p:sp>
            <p:nvSpPr>
              <p:cNvPr id="952" name="Line 14"/>
              <p:cNvSpPr/>
              <p:nvPr/>
            </p:nvSpPr>
            <p:spPr>
              <a:xfrm flipH="1">
                <a:off x="1465560" y="5148000"/>
                <a:ext cx="228240" cy="22824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Line 15"/>
              <p:cNvSpPr/>
              <p:nvPr/>
            </p:nvSpPr>
            <p:spPr>
              <a:xfrm flipV="1">
                <a:off x="1236960" y="5299920"/>
                <a:ext cx="304920" cy="30456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54" name="Group 16"/>
            <p:cNvGrpSpPr/>
            <p:nvPr/>
          </p:nvGrpSpPr>
          <p:grpSpPr>
            <a:xfrm>
              <a:off x="1243800" y="4691880"/>
              <a:ext cx="456480" cy="454680"/>
              <a:chOff x="1243800" y="4691880"/>
              <a:chExt cx="456480" cy="454680"/>
            </a:xfrm>
          </p:grpSpPr>
          <p:sp>
            <p:nvSpPr>
              <p:cNvPr id="955" name="Line 17"/>
              <p:cNvSpPr/>
              <p:nvPr/>
            </p:nvSpPr>
            <p:spPr>
              <a:xfrm>
                <a:off x="1243800" y="4691880"/>
                <a:ext cx="228240" cy="2275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6" name="Line 18"/>
              <p:cNvSpPr/>
              <p:nvPr/>
            </p:nvSpPr>
            <p:spPr>
              <a:xfrm flipH="1" flipV="1">
                <a:off x="1395720" y="4843080"/>
                <a:ext cx="304560" cy="30348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57" name="Group 19"/>
            <p:cNvGrpSpPr/>
            <p:nvPr/>
          </p:nvGrpSpPr>
          <p:grpSpPr>
            <a:xfrm>
              <a:off x="2540160" y="4700160"/>
              <a:ext cx="456480" cy="454680"/>
              <a:chOff x="2540160" y="4700160"/>
              <a:chExt cx="456480" cy="454680"/>
            </a:xfrm>
          </p:grpSpPr>
          <p:sp>
            <p:nvSpPr>
              <p:cNvPr id="958" name="Line 20"/>
              <p:cNvSpPr/>
              <p:nvPr/>
            </p:nvSpPr>
            <p:spPr>
              <a:xfrm flipV="1">
                <a:off x="2540160" y="4927320"/>
                <a:ext cx="228240" cy="2275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9" name="Line 21"/>
              <p:cNvSpPr/>
              <p:nvPr/>
            </p:nvSpPr>
            <p:spPr>
              <a:xfrm flipH="1">
                <a:off x="2692080" y="4700160"/>
                <a:ext cx="304560" cy="30348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0" name="Group 22"/>
            <p:cNvGrpSpPr/>
            <p:nvPr/>
          </p:nvGrpSpPr>
          <p:grpSpPr>
            <a:xfrm>
              <a:off x="2540880" y="5130000"/>
              <a:ext cx="456480" cy="456480"/>
              <a:chOff x="2540880" y="5130000"/>
              <a:chExt cx="456480" cy="456480"/>
            </a:xfrm>
          </p:grpSpPr>
          <p:sp>
            <p:nvSpPr>
              <p:cNvPr id="961" name="Line 23"/>
              <p:cNvSpPr/>
              <p:nvPr/>
            </p:nvSpPr>
            <p:spPr>
              <a:xfrm flipH="1" flipV="1">
                <a:off x="2769120" y="5358240"/>
                <a:ext cx="228240" cy="22824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Line 24"/>
              <p:cNvSpPr/>
              <p:nvPr/>
            </p:nvSpPr>
            <p:spPr>
              <a:xfrm>
                <a:off x="2540880" y="5130000"/>
                <a:ext cx="304920" cy="30456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63" name="CustomShape 25"/>
          <p:cNvSpPr/>
          <p:nvPr/>
        </p:nvSpPr>
        <p:spPr>
          <a:xfrm>
            <a:off x="1163160" y="2638440"/>
            <a:ext cx="713268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don’t want to go through the full calculation again.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Fortunately this isn’t necessary – can just write down matrix element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using a set of simple rules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4" name="CustomShape 26"/>
          <p:cNvSpPr/>
          <p:nvPr/>
        </p:nvSpPr>
        <p:spPr>
          <a:xfrm>
            <a:off x="3677400" y="3932280"/>
            <a:ext cx="2463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Basic Feynman Rules: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5" name="CustomShape 27"/>
          <p:cNvSpPr/>
          <p:nvPr/>
        </p:nvSpPr>
        <p:spPr>
          <a:xfrm>
            <a:off x="3574800" y="4329000"/>
            <a:ext cx="5063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spcBef>
                <a:spcPts val="1247"/>
              </a:spcBef>
              <a:buSzPct val="114015"/>
              <a:buBlip>
                <a:blip r:embed="rId1"/>
              </a:buBlip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Propagator factor for each internal line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6" name="CustomShape 28"/>
          <p:cNvSpPr/>
          <p:nvPr/>
        </p:nvSpPr>
        <p:spPr>
          <a:xfrm>
            <a:off x="4172760" y="5265720"/>
            <a:ext cx="47818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1123"/>
              </a:spcBef>
            </a:pPr>
            <a:r>
              <a:rPr b="0" lang="es-ES" sz="1800" spc="-1" strike="noStrike">
                <a:solidFill>
                  <a:srgbClr val="800080"/>
                </a:solidFill>
                <a:latin typeface="Arial"/>
                <a:ea typeface="DejaVu Sans"/>
              </a:rPr>
              <a:t>(i.e. each real incoming or outgoing particle)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7" name="CustomShape 29"/>
          <p:cNvSpPr/>
          <p:nvPr/>
        </p:nvSpPr>
        <p:spPr>
          <a:xfrm>
            <a:off x="4842000" y="4653000"/>
            <a:ext cx="3583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1123"/>
              </a:spcBef>
            </a:pPr>
            <a:r>
              <a:rPr b="0" lang="es-ES" sz="1800" spc="-1" strike="noStrike">
                <a:solidFill>
                  <a:srgbClr val="800080"/>
                </a:solidFill>
                <a:latin typeface="Arial"/>
                <a:ea typeface="DejaVu Sans"/>
              </a:rPr>
              <a:t>(i.e. each internal virtual particle)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8" name="CustomShape 30"/>
          <p:cNvSpPr/>
          <p:nvPr/>
        </p:nvSpPr>
        <p:spPr>
          <a:xfrm>
            <a:off x="3574800" y="4940280"/>
            <a:ext cx="5063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spcBef>
                <a:spcPts val="1247"/>
              </a:spcBef>
              <a:buSzPct val="114015"/>
              <a:buBlip>
                <a:blip r:embed="rId2"/>
              </a:buBlip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Dirac Spinor for each external line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9" name="CustomShape 31"/>
          <p:cNvSpPr/>
          <p:nvPr/>
        </p:nvSpPr>
        <p:spPr>
          <a:xfrm>
            <a:off x="3574800" y="5553000"/>
            <a:ext cx="5063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spcBef>
                <a:spcPts val="1247"/>
              </a:spcBef>
              <a:buSzPct val="114015"/>
              <a:buBlip>
                <a:blip r:embed="rId3"/>
              </a:buBlip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Vertex factor for each vertex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0" name="Picture 48" descr=""/>
          <p:cNvPicPr/>
          <p:nvPr/>
        </p:nvPicPr>
        <p:blipFill>
          <a:blip r:embed="rId4"/>
          <a:stretch/>
        </p:blipFill>
        <p:spPr>
          <a:xfrm>
            <a:off x="1882440" y="1125360"/>
            <a:ext cx="5445720" cy="612720"/>
          </a:xfrm>
          <a:prstGeom prst="rect">
            <a:avLst/>
          </a:prstGeom>
          <a:ln>
            <a:noFill/>
          </a:ln>
        </p:spPr>
      </p:pic>
      <p:sp>
        <p:nvSpPr>
          <p:cNvPr id="971" name="CustomShape 32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A2526B1D-6A53-40A6-8A88-8F0458053FD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74" name="CustomShape 3"/>
          <p:cNvSpPr/>
          <p:nvPr/>
        </p:nvSpPr>
        <p:spPr>
          <a:xfrm>
            <a:off x="1186560" y="792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3000" spc="-1" strike="noStrike">
                <a:solidFill>
                  <a:srgbClr val="ff3300"/>
                </a:solidFill>
                <a:latin typeface="Arial"/>
                <a:ea typeface="DejaVu Sans"/>
              </a:rPr>
              <a:t>Basic Rules for QED</a:t>
            </a:r>
            <a:endParaRPr b="0" lang="es-ES" sz="3000" spc="-1" strike="noStrike">
              <a:latin typeface="Arial"/>
            </a:endParaRPr>
          </a:p>
        </p:txBody>
      </p:sp>
      <p:grpSp>
        <p:nvGrpSpPr>
          <p:cNvPr id="975" name="Group 4"/>
          <p:cNvGrpSpPr/>
          <p:nvPr/>
        </p:nvGrpSpPr>
        <p:grpSpPr>
          <a:xfrm>
            <a:off x="390960" y="584280"/>
            <a:ext cx="6846840" cy="2801520"/>
            <a:chOff x="390960" y="584280"/>
            <a:chExt cx="6846840" cy="2801520"/>
          </a:xfrm>
        </p:grpSpPr>
        <p:sp>
          <p:nvSpPr>
            <p:cNvPr id="976" name="CustomShape 5"/>
            <p:cNvSpPr/>
            <p:nvPr/>
          </p:nvSpPr>
          <p:spPr>
            <a:xfrm>
              <a:off x="2420640" y="1346040"/>
              <a:ext cx="24609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outgoing 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77" name="CustomShape 6"/>
            <p:cNvSpPr/>
            <p:nvPr/>
          </p:nvSpPr>
          <p:spPr>
            <a:xfrm>
              <a:off x="2420640" y="2108160"/>
              <a:ext cx="29473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outgoing antiparticle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78" name="CustomShape 7"/>
            <p:cNvSpPr/>
            <p:nvPr/>
          </p:nvSpPr>
          <p:spPr>
            <a:xfrm>
              <a:off x="2420640" y="1743120"/>
              <a:ext cx="29473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incoming antiparticle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79" name="CustomShape 8"/>
            <p:cNvSpPr/>
            <p:nvPr/>
          </p:nvSpPr>
          <p:spPr>
            <a:xfrm>
              <a:off x="2139120" y="1057320"/>
              <a:ext cx="210600" cy="1447560"/>
            </a:xfrm>
            <a:custGeom>
              <a:avLst/>
              <a:gdLst/>
              <a:ahLst/>
              <a:rect l="l" t="t" r="r" b="b"/>
              <a:pathLst>
                <a:path w="588" h="4024">
                  <a:moveTo>
                    <a:pt x="587" y="0"/>
                  </a:moveTo>
                  <a:cubicBezTo>
                    <a:pt x="440" y="0"/>
                    <a:pt x="293" y="167"/>
                    <a:pt x="293" y="335"/>
                  </a:cubicBezTo>
                  <a:lnTo>
                    <a:pt x="293" y="1676"/>
                  </a:lnTo>
                  <a:cubicBezTo>
                    <a:pt x="293" y="1843"/>
                    <a:pt x="146" y="2011"/>
                    <a:pt x="0" y="2011"/>
                  </a:cubicBezTo>
                  <a:cubicBezTo>
                    <a:pt x="146" y="2011"/>
                    <a:pt x="293" y="2179"/>
                    <a:pt x="293" y="2346"/>
                  </a:cubicBezTo>
                  <a:lnTo>
                    <a:pt x="293" y="3687"/>
                  </a:lnTo>
                  <a:cubicBezTo>
                    <a:pt x="293" y="3855"/>
                    <a:pt x="440" y="4023"/>
                    <a:pt x="587" y="4023"/>
                  </a:cubicBezTo>
                </a:path>
              </a:pathLst>
            </a:custGeom>
            <a:noFill/>
            <a:ln w="1908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9"/>
            <p:cNvSpPr/>
            <p:nvPr/>
          </p:nvSpPr>
          <p:spPr>
            <a:xfrm>
              <a:off x="2420640" y="981000"/>
              <a:ext cx="24609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incoming 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1" name="Line 10"/>
            <p:cNvSpPr/>
            <p:nvPr/>
          </p:nvSpPr>
          <p:spPr>
            <a:xfrm>
              <a:off x="6376320" y="1209600"/>
              <a:ext cx="77364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Line 11"/>
            <p:cNvSpPr/>
            <p:nvPr/>
          </p:nvSpPr>
          <p:spPr>
            <a:xfrm>
              <a:off x="6728040" y="1209600"/>
              <a:ext cx="14076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3" name="CustomShape 12"/>
            <p:cNvSpPr/>
            <p:nvPr/>
          </p:nvSpPr>
          <p:spPr>
            <a:xfrm>
              <a:off x="7149960" y="1152360"/>
              <a:ext cx="8784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Line 13"/>
            <p:cNvSpPr/>
            <p:nvPr/>
          </p:nvSpPr>
          <p:spPr>
            <a:xfrm>
              <a:off x="6376320" y="1565280"/>
              <a:ext cx="844200" cy="1584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Line 14"/>
            <p:cNvSpPr/>
            <p:nvPr/>
          </p:nvSpPr>
          <p:spPr>
            <a:xfrm>
              <a:off x="6728040" y="1574640"/>
              <a:ext cx="14076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15"/>
            <p:cNvSpPr/>
            <p:nvPr/>
          </p:nvSpPr>
          <p:spPr>
            <a:xfrm>
              <a:off x="6359040" y="1517760"/>
              <a:ext cx="87480" cy="10584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7" name="Line 16"/>
            <p:cNvSpPr/>
            <p:nvPr/>
          </p:nvSpPr>
          <p:spPr>
            <a:xfrm>
              <a:off x="6376320" y="1955880"/>
              <a:ext cx="77364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Line 17"/>
            <p:cNvSpPr/>
            <p:nvPr/>
          </p:nvSpPr>
          <p:spPr>
            <a:xfrm>
              <a:off x="6728040" y="1955880"/>
              <a:ext cx="14076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18"/>
            <p:cNvSpPr/>
            <p:nvPr/>
          </p:nvSpPr>
          <p:spPr>
            <a:xfrm>
              <a:off x="7149960" y="1898640"/>
              <a:ext cx="87840" cy="10584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Line 19"/>
            <p:cNvSpPr/>
            <p:nvPr/>
          </p:nvSpPr>
          <p:spPr>
            <a:xfrm>
              <a:off x="6376320" y="2352600"/>
              <a:ext cx="84420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Line 20"/>
            <p:cNvSpPr/>
            <p:nvPr/>
          </p:nvSpPr>
          <p:spPr>
            <a:xfrm>
              <a:off x="6728040" y="2352600"/>
              <a:ext cx="14076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21"/>
            <p:cNvSpPr/>
            <p:nvPr/>
          </p:nvSpPr>
          <p:spPr>
            <a:xfrm>
              <a:off x="6376320" y="2303640"/>
              <a:ext cx="87840" cy="10584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22"/>
            <p:cNvSpPr/>
            <p:nvPr/>
          </p:nvSpPr>
          <p:spPr>
            <a:xfrm>
              <a:off x="1014120" y="1514520"/>
              <a:ext cx="105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 1/2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94" name="CustomShape 23"/>
            <p:cNvSpPr/>
            <p:nvPr/>
          </p:nvSpPr>
          <p:spPr>
            <a:xfrm>
              <a:off x="2139120" y="2678040"/>
              <a:ext cx="210600" cy="685440"/>
            </a:xfrm>
            <a:custGeom>
              <a:avLst/>
              <a:gdLst/>
              <a:ahLst/>
              <a:rect l="l" t="t" r="r" b="b"/>
              <a:pathLst>
                <a:path w="588" h="1907">
                  <a:moveTo>
                    <a:pt x="587" y="0"/>
                  </a:moveTo>
                  <a:cubicBezTo>
                    <a:pt x="440" y="0"/>
                    <a:pt x="293" y="79"/>
                    <a:pt x="293" y="158"/>
                  </a:cubicBezTo>
                  <a:lnTo>
                    <a:pt x="293" y="794"/>
                  </a:lnTo>
                  <a:cubicBezTo>
                    <a:pt x="293" y="873"/>
                    <a:pt x="146" y="953"/>
                    <a:pt x="0" y="953"/>
                  </a:cubicBezTo>
                  <a:cubicBezTo>
                    <a:pt x="146" y="953"/>
                    <a:pt x="293" y="1032"/>
                    <a:pt x="293" y="1111"/>
                  </a:cubicBezTo>
                  <a:lnTo>
                    <a:pt x="293" y="1747"/>
                  </a:lnTo>
                  <a:cubicBezTo>
                    <a:pt x="293" y="1826"/>
                    <a:pt x="440" y="1906"/>
                    <a:pt x="587" y="1906"/>
                  </a:cubicBezTo>
                </a:path>
              </a:pathLst>
            </a:custGeom>
            <a:noFill/>
            <a:ln w="1908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24"/>
            <p:cNvSpPr/>
            <p:nvPr/>
          </p:nvSpPr>
          <p:spPr>
            <a:xfrm>
              <a:off x="7149960" y="2773440"/>
              <a:ext cx="87840" cy="1058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25"/>
            <p:cNvSpPr/>
            <p:nvPr/>
          </p:nvSpPr>
          <p:spPr>
            <a:xfrm>
              <a:off x="1014120" y="2830680"/>
              <a:ext cx="1054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 1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97" name="CustomShape 26"/>
            <p:cNvSpPr/>
            <p:nvPr/>
          </p:nvSpPr>
          <p:spPr>
            <a:xfrm>
              <a:off x="2420640" y="2967120"/>
              <a:ext cx="24609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outgoing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98" name="CustomShape 27"/>
            <p:cNvSpPr/>
            <p:nvPr/>
          </p:nvSpPr>
          <p:spPr>
            <a:xfrm>
              <a:off x="6367680" y="3147840"/>
              <a:ext cx="87480" cy="1062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28"/>
            <p:cNvSpPr/>
            <p:nvPr/>
          </p:nvSpPr>
          <p:spPr>
            <a:xfrm>
              <a:off x="2420640" y="2602080"/>
              <a:ext cx="24609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incoming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00" name="CustomShape 29"/>
            <p:cNvSpPr/>
            <p:nvPr/>
          </p:nvSpPr>
          <p:spPr>
            <a:xfrm>
              <a:off x="6376320" y="2754360"/>
              <a:ext cx="773280" cy="15192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30"/>
            <p:cNvSpPr/>
            <p:nvPr/>
          </p:nvSpPr>
          <p:spPr>
            <a:xfrm>
              <a:off x="6446880" y="3135240"/>
              <a:ext cx="773280" cy="15228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31"/>
            <p:cNvSpPr/>
            <p:nvPr/>
          </p:nvSpPr>
          <p:spPr>
            <a:xfrm>
              <a:off x="390960" y="584280"/>
              <a:ext cx="422856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1500"/>
                </a:spcBef>
                <a:buSzPct val="114015"/>
                <a:buBlip>
                  <a:blip r:embed="rId1"/>
                </a:buBlip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External Lines</a:t>
              </a:r>
              <a:endParaRPr b="0" lang="es-ES" sz="2400" spc="-1" strike="noStrike">
                <a:latin typeface="Arial"/>
              </a:endParaRPr>
            </a:p>
          </p:txBody>
        </p:sp>
        <p:pic>
          <p:nvPicPr>
            <p:cNvPr id="1003" name="Picture 125" descr=""/>
            <p:cNvPicPr/>
            <p:nvPr/>
          </p:nvPicPr>
          <p:blipFill>
            <a:blip r:embed="rId2"/>
            <a:stretch/>
          </p:blipFill>
          <p:spPr>
            <a:xfrm>
              <a:off x="5104440" y="1027080"/>
              <a:ext cx="530280" cy="348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4" name="Picture 128" descr=""/>
            <p:cNvPicPr/>
            <p:nvPr/>
          </p:nvPicPr>
          <p:blipFill>
            <a:blip r:embed="rId3"/>
            <a:stretch/>
          </p:blipFill>
          <p:spPr>
            <a:xfrm>
              <a:off x="5069520" y="1413000"/>
              <a:ext cx="559440" cy="35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5" name="Picture 130" descr=""/>
            <p:cNvPicPr/>
            <p:nvPr/>
          </p:nvPicPr>
          <p:blipFill>
            <a:blip r:embed="rId4"/>
            <a:stretch/>
          </p:blipFill>
          <p:spPr>
            <a:xfrm>
              <a:off x="5103360" y="1817640"/>
              <a:ext cx="529920" cy="35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6" name="Picture 132" descr=""/>
            <p:cNvPicPr/>
            <p:nvPr/>
          </p:nvPicPr>
          <p:blipFill>
            <a:blip r:embed="rId5"/>
            <a:stretch/>
          </p:blipFill>
          <p:spPr>
            <a:xfrm>
              <a:off x="5103360" y="2214720"/>
              <a:ext cx="529920" cy="350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7" name="Picture 136" descr=""/>
            <p:cNvPicPr/>
            <p:nvPr/>
          </p:nvPicPr>
          <p:blipFill>
            <a:blip r:embed="rId6"/>
            <a:stretch/>
          </p:blipFill>
          <p:spPr>
            <a:xfrm>
              <a:off x="5069520" y="3033720"/>
              <a:ext cx="826200" cy="352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8" name="Picture 137" descr=""/>
            <p:cNvPicPr/>
            <p:nvPr/>
          </p:nvPicPr>
          <p:blipFill>
            <a:blip r:embed="rId7"/>
            <a:stretch/>
          </p:blipFill>
          <p:spPr>
            <a:xfrm>
              <a:off x="5069520" y="2646360"/>
              <a:ext cx="677880" cy="350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9" name="Group 32"/>
          <p:cNvGrpSpPr/>
          <p:nvPr/>
        </p:nvGrpSpPr>
        <p:grpSpPr>
          <a:xfrm>
            <a:off x="404280" y="3321000"/>
            <a:ext cx="7009200" cy="1711080"/>
            <a:chOff x="404280" y="3321000"/>
            <a:chExt cx="7009200" cy="1711080"/>
          </a:xfrm>
        </p:grpSpPr>
        <p:sp>
          <p:nvSpPr>
            <p:cNvPr id="1010" name="CustomShape 33"/>
            <p:cNvSpPr/>
            <p:nvPr/>
          </p:nvSpPr>
          <p:spPr>
            <a:xfrm>
              <a:off x="404280" y="3321000"/>
              <a:ext cx="544716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1500"/>
                </a:spcBef>
                <a:buSzPct val="114015"/>
                <a:buBlip>
                  <a:blip r:embed="rId8"/>
                </a:buBlip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Internal Lines (propagators)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1011" name="CustomShape 34"/>
            <p:cNvSpPr/>
            <p:nvPr/>
          </p:nvSpPr>
          <p:spPr>
            <a:xfrm>
              <a:off x="6383880" y="3971880"/>
              <a:ext cx="87480" cy="1062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CustomShape 35"/>
            <p:cNvSpPr/>
            <p:nvPr/>
          </p:nvSpPr>
          <p:spPr>
            <a:xfrm>
              <a:off x="6463080" y="3959280"/>
              <a:ext cx="773280" cy="15192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CustomShape 36"/>
            <p:cNvSpPr/>
            <p:nvPr/>
          </p:nvSpPr>
          <p:spPr>
            <a:xfrm>
              <a:off x="7182360" y="3970440"/>
              <a:ext cx="87480" cy="1058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37"/>
            <p:cNvSpPr/>
            <p:nvPr/>
          </p:nvSpPr>
          <p:spPr>
            <a:xfrm>
              <a:off x="6166440" y="3594240"/>
              <a:ext cx="3114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15" name="CustomShape 38"/>
            <p:cNvSpPr/>
            <p:nvPr/>
          </p:nvSpPr>
          <p:spPr>
            <a:xfrm>
              <a:off x="7114320" y="3592440"/>
              <a:ext cx="2991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s-ES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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16" name="CustomShape 39"/>
            <p:cNvSpPr/>
            <p:nvPr/>
          </p:nvSpPr>
          <p:spPr>
            <a:xfrm>
              <a:off x="1049040" y="3789360"/>
              <a:ext cx="23763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 1         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17" name="CustomShape 40"/>
            <p:cNvSpPr/>
            <p:nvPr/>
          </p:nvSpPr>
          <p:spPr>
            <a:xfrm>
              <a:off x="1049040" y="4330800"/>
              <a:ext cx="30560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 1/2       fermion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18" name="Line 41"/>
            <p:cNvSpPr/>
            <p:nvPr/>
          </p:nvSpPr>
          <p:spPr>
            <a:xfrm>
              <a:off x="6397920" y="4677840"/>
              <a:ext cx="774000" cy="36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42"/>
            <p:cNvSpPr/>
            <p:nvPr/>
          </p:nvSpPr>
          <p:spPr>
            <a:xfrm>
              <a:off x="7172280" y="4621320"/>
              <a:ext cx="87480" cy="10584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43"/>
            <p:cNvSpPr/>
            <p:nvPr/>
          </p:nvSpPr>
          <p:spPr>
            <a:xfrm>
              <a:off x="6344280" y="4619520"/>
              <a:ext cx="8784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21" name="Picture 139" descr=""/>
            <p:cNvPicPr/>
            <p:nvPr/>
          </p:nvPicPr>
          <p:blipFill>
            <a:blip r:embed="rId9"/>
            <a:stretch/>
          </p:blipFill>
          <p:spPr>
            <a:xfrm>
              <a:off x="5069880" y="3587760"/>
              <a:ext cx="730440" cy="704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2" name="Picture 143" descr=""/>
            <p:cNvPicPr/>
            <p:nvPr/>
          </p:nvPicPr>
          <p:blipFill>
            <a:blip r:embed="rId10"/>
            <a:stretch/>
          </p:blipFill>
          <p:spPr>
            <a:xfrm>
              <a:off x="4836600" y="4329000"/>
              <a:ext cx="1296360" cy="703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23" name="Group 44"/>
          <p:cNvGrpSpPr/>
          <p:nvPr/>
        </p:nvGrpSpPr>
        <p:grpSpPr>
          <a:xfrm>
            <a:off x="352800" y="4868640"/>
            <a:ext cx="8138160" cy="1081080"/>
            <a:chOff x="352800" y="4868640"/>
            <a:chExt cx="8138160" cy="1081080"/>
          </a:xfrm>
        </p:grpSpPr>
        <p:sp>
          <p:nvSpPr>
            <p:cNvPr id="1024" name="CustomShape 45"/>
            <p:cNvSpPr/>
            <p:nvPr/>
          </p:nvSpPr>
          <p:spPr>
            <a:xfrm>
              <a:off x="352800" y="4903920"/>
              <a:ext cx="544644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1500"/>
                </a:spcBef>
                <a:buSzPct val="114015"/>
                <a:buBlip>
                  <a:blip r:embed="rId11"/>
                </a:buBlip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Vertex Factors</a:t>
              </a:r>
              <a:endParaRPr b="0" lang="es-ES" sz="2400" spc="-1" strike="noStrike">
                <a:latin typeface="Arial"/>
              </a:endParaRPr>
            </a:p>
          </p:txBody>
        </p:sp>
        <p:grpSp>
          <p:nvGrpSpPr>
            <p:cNvPr id="1025" name="Group 46"/>
            <p:cNvGrpSpPr/>
            <p:nvPr/>
          </p:nvGrpSpPr>
          <p:grpSpPr>
            <a:xfrm>
              <a:off x="6330960" y="5048280"/>
              <a:ext cx="997200" cy="797040"/>
              <a:chOff x="6330960" y="5048280"/>
              <a:chExt cx="997200" cy="797040"/>
            </a:xfrm>
          </p:grpSpPr>
          <p:sp>
            <p:nvSpPr>
              <p:cNvPr id="1026" name="CustomShape 47"/>
              <p:cNvSpPr/>
              <p:nvPr/>
            </p:nvSpPr>
            <p:spPr>
              <a:xfrm rot="16200000">
                <a:off x="6553800" y="5503680"/>
                <a:ext cx="531720" cy="151560"/>
              </a:xfrm>
              <a:custGeom>
                <a:avLst/>
                <a:gdLst/>
                <a:ahLst/>
                <a:rect l="l" t="t" r="r" b="b"/>
                <a:pathLst>
                  <a:path w="2537" h="680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25" y="336"/>
                      <a:pt x="2537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7" name="Line 48"/>
              <p:cNvSpPr/>
              <p:nvPr/>
            </p:nvSpPr>
            <p:spPr>
              <a:xfrm>
                <a:off x="6330960" y="5048280"/>
                <a:ext cx="499320" cy="2649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8" name="Line 49"/>
              <p:cNvSpPr/>
              <p:nvPr/>
            </p:nvSpPr>
            <p:spPr>
              <a:xfrm flipV="1">
                <a:off x="6828840" y="5060880"/>
                <a:ext cx="499320" cy="2397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9" name="CustomShape 50"/>
              <p:cNvSpPr/>
              <p:nvPr/>
            </p:nvSpPr>
            <p:spPr>
              <a:xfrm>
                <a:off x="6775920" y="5241960"/>
                <a:ext cx="87480" cy="105840"/>
              </a:xfrm>
              <a:prstGeom prst="ellipse">
                <a:avLst/>
              </a:prstGeom>
              <a:solidFill>
                <a:srgbClr val="008000"/>
              </a:solidFill>
              <a:ln w="93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0" name="Group 51"/>
            <p:cNvGrpSpPr/>
            <p:nvPr/>
          </p:nvGrpSpPr>
          <p:grpSpPr>
            <a:xfrm>
              <a:off x="7756560" y="4868640"/>
              <a:ext cx="734400" cy="1081080"/>
              <a:chOff x="7756560" y="4868640"/>
              <a:chExt cx="734400" cy="1081080"/>
            </a:xfrm>
          </p:grpSpPr>
          <p:sp>
            <p:nvSpPr>
              <p:cNvPr id="1031" name="CustomShape 52"/>
              <p:cNvSpPr/>
              <p:nvPr/>
            </p:nvSpPr>
            <p:spPr>
              <a:xfrm rot="10800000">
                <a:off x="8000640" y="5337360"/>
                <a:ext cx="490320" cy="164880"/>
              </a:xfrm>
              <a:custGeom>
                <a:avLst/>
                <a:gdLst/>
                <a:ahLst/>
                <a:rect l="l" t="t" r="r" b="b"/>
                <a:pathLst>
                  <a:path w="2537" h="680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25" y="336"/>
                      <a:pt x="2537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2" name="Line 53"/>
              <p:cNvSpPr/>
              <p:nvPr/>
            </p:nvSpPr>
            <p:spPr>
              <a:xfrm flipV="1">
                <a:off x="7756560" y="5408640"/>
                <a:ext cx="244080" cy="54108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3" name="Line 54"/>
              <p:cNvSpPr/>
              <p:nvPr/>
            </p:nvSpPr>
            <p:spPr>
              <a:xfrm flipH="1" flipV="1">
                <a:off x="7767360" y="4868640"/>
                <a:ext cx="221040" cy="5414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4" name="CustomShape 55"/>
              <p:cNvSpPr/>
              <p:nvPr/>
            </p:nvSpPr>
            <p:spPr>
              <a:xfrm rot="16200000">
                <a:off x="7935840" y="5370840"/>
                <a:ext cx="95040" cy="97560"/>
              </a:xfrm>
              <a:prstGeom prst="ellipse">
                <a:avLst/>
              </a:prstGeom>
              <a:solidFill>
                <a:srgbClr val="008000"/>
              </a:solidFill>
              <a:ln w="93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35" name="CustomShape 56"/>
            <p:cNvSpPr/>
            <p:nvPr/>
          </p:nvSpPr>
          <p:spPr>
            <a:xfrm>
              <a:off x="1050120" y="5227560"/>
              <a:ext cx="40528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1247"/>
                </a:spcBef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spin 1/2       fermion (charge -|</a:t>
              </a:r>
              <a:r>
                <a:rPr b="0" i="1" lang="es-ES" sz="2400" spc="-1" strike="noStrike">
                  <a:solidFill>
                    <a:srgbClr val="000000"/>
                  </a:solidFill>
                  <a:latin typeface="Times New Roman"/>
                  <a:ea typeface="DejaVu Sans"/>
                </a:rPr>
                <a:t>e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|)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36" name="CustomShape 57"/>
            <p:cNvSpPr/>
            <p:nvPr/>
          </p:nvSpPr>
          <p:spPr>
            <a:xfrm>
              <a:off x="434520" y="4898880"/>
              <a:ext cx="166680" cy="39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37" name="Picture 145" descr=""/>
            <p:cNvPicPr/>
            <p:nvPr/>
          </p:nvPicPr>
          <p:blipFill>
            <a:blip r:embed="rId12"/>
            <a:stretch/>
          </p:blipFill>
          <p:spPr>
            <a:xfrm>
              <a:off x="5169600" y="5280120"/>
              <a:ext cx="459360" cy="321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38" name="Group 58"/>
          <p:cNvGrpSpPr/>
          <p:nvPr/>
        </p:nvGrpSpPr>
        <p:grpSpPr>
          <a:xfrm>
            <a:off x="352800" y="5805360"/>
            <a:ext cx="7009200" cy="520200"/>
            <a:chOff x="352800" y="5805360"/>
            <a:chExt cx="7009200" cy="520200"/>
          </a:xfrm>
        </p:grpSpPr>
        <p:sp>
          <p:nvSpPr>
            <p:cNvPr id="1039" name="CustomShape 59"/>
            <p:cNvSpPr/>
            <p:nvPr/>
          </p:nvSpPr>
          <p:spPr>
            <a:xfrm>
              <a:off x="352800" y="5805360"/>
              <a:ext cx="7009200" cy="52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spcBef>
                  <a:spcPts val="1500"/>
                </a:spcBef>
                <a:buSzPct val="114015"/>
                <a:buBlip>
                  <a:blip r:embed="rId13"/>
                </a:buBlip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Matrix Element              </a:t>
              </a:r>
              <a:r>
                <a:rPr b="0" i="1" lang="es-ES" sz="2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0" lang="es-ES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=  product of all factors</a:t>
              </a:r>
              <a:endParaRPr b="0" lang="es-ES" sz="2400" spc="-1" strike="noStrike">
                <a:latin typeface="Arial"/>
              </a:endParaRPr>
            </a:p>
          </p:txBody>
        </p:sp>
        <p:pic>
          <p:nvPicPr>
            <p:cNvPr id="1040" name="Picture 146" descr=""/>
            <p:cNvPicPr/>
            <p:nvPr/>
          </p:nvPicPr>
          <p:blipFill>
            <a:blip r:embed="rId14"/>
            <a:stretch/>
          </p:blipFill>
          <p:spPr>
            <a:xfrm>
              <a:off x="2910600" y="5913360"/>
              <a:ext cx="764280" cy="304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41" name="CustomShape 60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043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9522FE7B-CF9E-4E0D-94F7-8B4667F9573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044" name="CustomShape 3"/>
          <p:cNvSpPr/>
          <p:nvPr/>
        </p:nvSpPr>
        <p:spPr>
          <a:xfrm>
            <a:off x="421560" y="625320"/>
            <a:ext cx="561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e.g.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5" name="CustomShape 4"/>
          <p:cNvSpPr/>
          <p:nvPr/>
        </p:nvSpPr>
        <p:spPr>
          <a:xfrm>
            <a:off x="3064680" y="878040"/>
            <a:ext cx="60948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sp>
        <p:nvSpPr>
          <p:cNvPr id="1046" name="CustomShape 5"/>
          <p:cNvSpPr/>
          <p:nvPr/>
        </p:nvSpPr>
        <p:spPr>
          <a:xfrm>
            <a:off x="3044160" y="2309760"/>
            <a:ext cx="60948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i="1" lang="es-ES" sz="25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s-ES" sz="25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grpSp>
        <p:nvGrpSpPr>
          <p:cNvPr id="1047" name="Group 6"/>
          <p:cNvGrpSpPr/>
          <p:nvPr/>
        </p:nvGrpSpPr>
        <p:grpSpPr>
          <a:xfrm>
            <a:off x="1391400" y="1125360"/>
            <a:ext cx="862200" cy="278280"/>
            <a:chOff x="1391400" y="1125360"/>
            <a:chExt cx="862200" cy="278280"/>
          </a:xfrm>
        </p:grpSpPr>
        <p:sp>
          <p:nvSpPr>
            <p:cNvPr id="1048" name="Line 7"/>
            <p:cNvSpPr/>
            <p:nvPr/>
          </p:nvSpPr>
          <p:spPr>
            <a:xfrm flipH="1" flipV="1">
              <a:off x="1822320" y="1264320"/>
              <a:ext cx="431280" cy="13932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Line 8"/>
            <p:cNvSpPr/>
            <p:nvPr/>
          </p:nvSpPr>
          <p:spPr>
            <a:xfrm>
              <a:off x="1391400" y="1125360"/>
              <a:ext cx="574920" cy="18576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0" name="Group 9"/>
          <p:cNvGrpSpPr/>
          <p:nvPr/>
        </p:nvGrpSpPr>
        <p:grpSpPr>
          <a:xfrm>
            <a:off x="2256840" y="1176840"/>
            <a:ext cx="852480" cy="233640"/>
            <a:chOff x="2256840" y="1176840"/>
            <a:chExt cx="852480" cy="233640"/>
          </a:xfrm>
        </p:grpSpPr>
        <p:sp>
          <p:nvSpPr>
            <p:cNvPr id="1051" name="Line 10"/>
            <p:cNvSpPr/>
            <p:nvPr/>
          </p:nvSpPr>
          <p:spPr>
            <a:xfrm flipH="1">
              <a:off x="2682720" y="1176840"/>
              <a:ext cx="426600" cy="11700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Line 11"/>
            <p:cNvSpPr/>
            <p:nvPr/>
          </p:nvSpPr>
          <p:spPr>
            <a:xfrm flipV="1">
              <a:off x="2256840" y="1254960"/>
              <a:ext cx="568800" cy="15552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3" name="Group 12"/>
          <p:cNvGrpSpPr/>
          <p:nvPr/>
        </p:nvGrpSpPr>
        <p:grpSpPr>
          <a:xfrm>
            <a:off x="1384200" y="2273040"/>
            <a:ext cx="852840" cy="234360"/>
            <a:chOff x="1384200" y="2273040"/>
            <a:chExt cx="852840" cy="234360"/>
          </a:xfrm>
        </p:grpSpPr>
        <p:sp>
          <p:nvSpPr>
            <p:cNvPr id="1054" name="Line 13"/>
            <p:cNvSpPr/>
            <p:nvPr/>
          </p:nvSpPr>
          <p:spPr>
            <a:xfrm flipH="1">
              <a:off x="1810080" y="2273040"/>
              <a:ext cx="426960" cy="11736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Line 14"/>
            <p:cNvSpPr/>
            <p:nvPr/>
          </p:nvSpPr>
          <p:spPr>
            <a:xfrm flipV="1">
              <a:off x="1384200" y="2351160"/>
              <a:ext cx="569160" cy="15624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6" name="CustomShape 15"/>
          <p:cNvSpPr/>
          <p:nvPr/>
        </p:nvSpPr>
        <p:spPr>
          <a:xfrm rot="16200000">
            <a:off x="1850400" y="1770480"/>
            <a:ext cx="847440" cy="14436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57" name="Group 16"/>
          <p:cNvGrpSpPr/>
          <p:nvPr/>
        </p:nvGrpSpPr>
        <p:grpSpPr>
          <a:xfrm>
            <a:off x="2217240" y="2261880"/>
            <a:ext cx="862200" cy="278280"/>
            <a:chOff x="2217240" y="2261880"/>
            <a:chExt cx="862200" cy="278280"/>
          </a:xfrm>
        </p:grpSpPr>
        <p:sp>
          <p:nvSpPr>
            <p:cNvPr id="1058" name="Line 17"/>
            <p:cNvSpPr/>
            <p:nvPr/>
          </p:nvSpPr>
          <p:spPr>
            <a:xfrm flipH="1" flipV="1">
              <a:off x="2648160" y="2400840"/>
              <a:ext cx="431280" cy="13932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Line 18"/>
            <p:cNvSpPr/>
            <p:nvPr/>
          </p:nvSpPr>
          <p:spPr>
            <a:xfrm>
              <a:off x="2217240" y="2261880"/>
              <a:ext cx="574920" cy="18576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0" name="CustomShape 19"/>
          <p:cNvSpPr/>
          <p:nvPr/>
        </p:nvSpPr>
        <p:spPr>
          <a:xfrm>
            <a:off x="1060920" y="806400"/>
            <a:ext cx="60876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sp>
        <p:nvSpPr>
          <p:cNvPr id="1061" name="CustomShape 20"/>
          <p:cNvSpPr/>
          <p:nvPr/>
        </p:nvSpPr>
        <p:spPr>
          <a:xfrm>
            <a:off x="1051560" y="2247840"/>
            <a:ext cx="60948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i="1" lang="es-ES" sz="25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s-ES" sz="25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pic>
        <p:nvPicPr>
          <p:cNvPr id="1062" name="Picture 49" descr=""/>
          <p:cNvPicPr/>
          <p:nvPr/>
        </p:nvPicPr>
        <p:blipFill>
          <a:blip r:embed="rId1"/>
          <a:stretch/>
        </p:blipFill>
        <p:spPr>
          <a:xfrm>
            <a:off x="1599840" y="819000"/>
            <a:ext cx="269280" cy="204480"/>
          </a:xfrm>
          <a:prstGeom prst="rect">
            <a:avLst/>
          </a:prstGeom>
          <a:ln>
            <a:noFill/>
          </a:ln>
        </p:spPr>
      </p:pic>
      <p:pic>
        <p:nvPicPr>
          <p:cNvPr id="1063" name="Picture 50" descr=""/>
          <p:cNvPicPr/>
          <p:nvPr/>
        </p:nvPicPr>
        <p:blipFill>
          <a:blip r:embed="rId2"/>
          <a:stretch/>
        </p:blipFill>
        <p:spPr>
          <a:xfrm>
            <a:off x="2700000" y="819000"/>
            <a:ext cx="269280" cy="204480"/>
          </a:xfrm>
          <a:prstGeom prst="rect">
            <a:avLst/>
          </a:prstGeom>
          <a:ln>
            <a:noFill/>
          </a:ln>
        </p:spPr>
      </p:pic>
      <p:pic>
        <p:nvPicPr>
          <p:cNvPr id="1064" name="Picture 51" descr=""/>
          <p:cNvPicPr/>
          <p:nvPr/>
        </p:nvPicPr>
        <p:blipFill>
          <a:blip r:embed="rId3"/>
          <a:stretch/>
        </p:blipFill>
        <p:spPr>
          <a:xfrm>
            <a:off x="1549800" y="2031840"/>
            <a:ext cx="269280" cy="204480"/>
          </a:xfrm>
          <a:prstGeom prst="rect">
            <a:avLst/>
          </a:prstGeom>
          <a:ln>
            <a:noFill/>
          </a:ln>
        </p:spPr>
      </p:pic>
      <p:pic>
        <p:nvPicPr>
          <p:cNvPr id="1065" name="Picture 52" descr=""/>
          <p:cNvPicPr/>
          <p:nvPr/>
        </p:nvPicPr>
        <p:blipFill>
          <a:blip r:embed="rId4"/>
          <a:stretch/>
        </p:blipFill>
        <p:spPr>
          <a:xfrm>
            <a:off x="2676960" y="2068560"/>
            <a:ext cx="267840" cy="204480"/>
          </a:xfrm>
          <a:prstGeom prst="rect">
            <a:avLst/>
          </a:prstGeom>
          <a:ln>
            <a:noFill/>
          </a:ln>
        </p:spPr>
      </p:pic>
      <p:pic>
        <p:nvPicPr>
          <p:cNvPr id="1066" name="Picture 53" descr=""/>
          <p:cNvPicPr/>
          <p:nvPr/>
        </p:nvPicPr>
        <p:blipFill>
          <a:blip r:embed="rId5"/>
          <a:stretch/>
        </p:blipFill>
        <p:spPr>
          <a:xfrm>
            <a:off x="2219760" y="1041480"/>
            <a:ext cx="160920" cy="232920"/>
          </a:xfrm>
          <a:prstGeom prst="rect">
            <a:avLst/>
          </a:prstGeom>
          <a:ln>
            <a:noFill/>
          </a:ln>
        </p:spPr>
      </p:pic>
      <p:pic>
        <p:nvPicPr>
          <p:cNvPr id="1067" name="Picture 54" descr=""/>
          <p:cNvPicPr/>
          <p:nvPr/>
        </p:nvPicPr>
        <p:blipFill>
          <a:blip r:embed="rId6"/>
          <a:stretch/>
        </p:blipFill>
        <p:spPr>
          <a:xfrm>
            <a:off x="2147760" y="2432160"/>
            <a:ext cx="160920" cy="174240"/>
          </a:xfrm>
          <a:prstGeom prst="rect">
            <a:avLst/>
          </a:prstGeom>
          <a:ln>
            <a:noFill/>
          </a:ln>
        </p:spPr>
      </p:pic>
      <p:sp>
        <p:nvSpPr>
          <p:cNvPr id="1068" name="CustomShape 21"/>
          <p:cNvSpPr/>
          <p:nvPr/>
        </p:nvSpPr>
        <p:spPr>
          <a:xfrm>
            <a:off x="2247480" y="1347840"/>
            <a:ext cx="99000" cy="10764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22"/>
          <p:cNvSpPr/>
          <p:nvPr/>
        </p:nvSpPr>
        <p:spPr>
          <a:xfrm>
            <a:off x="2181600" y="2209680"/>
            <a:ext cx="99360" cy="10764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70" name="Group 23"/>
          <p:cNvGrpSpPr/>
          <p:nvPr/>
        </p:nvGrpSpPr>
        <p:grpSpPr>
          <a:xfrm>
            <a:off x="3939840" y="662040"/>
            <a:ext cx="2226600" cy="1330920"/>
            <a:chOff x="3939840" y="662040"/>
            <a:chExt cx="2226600" cy="1330920"/>
          </a:xfrm>
        </p:grpSpPr>
        <p:grpSp>
          <p:nvGrpSpPr>
            <p:cNvPr id="1071" name="Group 24"/>
            <p:cNvGrpSpPr/>
            <p:nvPr/>
          </p:nvGrpSpPr>
          <p:grpSpPr>
            <a:xfrm>
              <a:off x="4917240" y="1185120"/>
              <a:ext cx="197640" cy="807840"/>
              <a:chOff x="4917240" y="1185120"/>
              <a:chExt cx="197640" cy="807840"/>
            </a:xfrm>
          </p:grpSpPr>
          <p:sp>
            <p:nvSpPr>
              <p:cNvPr id="1072" name="CustomShape 25"/>
              <p:cNvSpPr/>
              <p:nvPr/>
            </p:nvSpPr>
            <p:spPr>
              <a:xfrm rot="16200000">
                <a:off x="4655160" y="1475640"/>
                <a:ext cx="704880" cy="12348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CustomShape 26"/>
              <p:cNvSpPr/>
              <p:nvPr/>
            </p:nvSpPr>
            <p:spPr>
              <a:xfrm>
                <a:off x="4917240" y="1334160"/>
                <a:ext cx="197640" cy="658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4" name="Group 27"/>
            <p:cNvGrpSpPr/>
            <p:nvPr/>
          </p:nvGrpSpPr>
          <p:grpSpPr>
            <a:xfrm>
              <a:off x="3939840" y="662040"/>
              <a:ext cx="2226600" cy="539280"/>
              <a:chOff x="3939840" y="662040"/>
              <a:chExt cx="2226600" cy="539280"/>
            </a:xfrm>
          </p:grpSpPr>
          <p:sp>
            <p:nvSpPr>
              <p:cNvPr id="1075" name="CustomShape 28"/>
              <p:cNvSpPr/>
              <p:nvPr/>
            </p:nvSpPr>
            <p:spPr>
              <a:xfrm>
                <a:off x="5646960" y="720000"/>
                <a:ext cx="51948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lang="es-ES" sz="25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r>
                  <a:rPr b="0" lang="es-E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grpSp>
            <p:nvGrpSpPr>
              <p:cNvPr id="1076" name="Group 29"/>
              <p:cNvGrpSpPr/>
              <p:nvPr/>
            </p:nvGrpSpPr>
            <p:grpSpPr>
              <a:xfrm>
                <a:off x="4226400" y="930600"/>
                <a:ext cx="730080" cy="223920"/>
                <a:chOff x="4226400" y="930600"/>
                <a:chExt cx="730080" cy="223920"/>
              </a:xfrm>
            </p:grpSpPr>
            <p:sp>
              <p:nvSpPr>
                <p:cNvPr id="1077" name="Line 30"/>
                <p:cNvSpPr/>
                <p:nvPr/>
              </p:nvSpPr>
              <p:spPr>
                <a:xfrm flipH="1" flipV="1">
                  <a:off x="4591440" y="1042560"/>
                  <a:ext cx="365040" cy="1119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8" name="Line 31"/>
                <p:cNvSpPr/>
                <p:nvPr/>
              </p:nvSpPr>
              <p:spPr>
                <a:xfrm>
                  <a:off x="4226400" y="930600"/>
                  <a:ext cx="487080" cy="14940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79" name="Group 32"/>
              <p:cNvGrpSpPr/>
              <p:nvPr/>
            </p:nvGrpSpPr>
            <p:grpSpPr>
              <a:xfrm>
                <a:off x="4962960" y="964440"/>
                <a:ext cx="727200" cy="206280"/>
                <a:chOff x="4962960" y="964440"/>
                <a:chExt cx="727200" cy="206280"/>
              </a:xfrm>
            </p:grpSpPr>
            <p:sp>
              <p:nvSpPr>
                <p:cNvPr id="1080" name="Line 33"/>
                <p:cNvSpPr/>
                <p:nvPr/>
              </p:nvSpPr>
              <p:spPr>
                <a:xfrm flipH="1">
                  <a:off x="5326200" y="964440"/>
                  <a:ext cx="363960" cy="1029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1" name="Line 34"/>
                <p:cNvSpPr/>
                <p:nvPr/>
              </p:nvSpPr>
              <p:spPr>
                <a:xfrm flipV="1">
                  <a:off x="4962960" y="1033560"/>
                  <a:ext cx="485280" cy="1371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2" name="CustomShape 35"/>
              <p:cNvSpPr/>
              <p:nvPr/>
            </p:nvSpPr>
            <p:spPr>
              <a:xfrm>
                <a:off x="3939840" y="662040"/>
                <a:ext cx="51984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lang="es-ES" sz="25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e</a:t>
                </a:r>
                <a:r>
                  <a:rPr b="0" lang="es-E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1083" name="Picture 66" descr=""/>
              <p:cNvPicPr/>
              <p:nvPr/>
            </p:nvPicPr>
            <p:blipFill>
              <a:blip r:embed="rId7"/>
              <a:stretch/>
            </p:blipFill>
            <p:spPr>
              <a:xfrm>
                <a:off x="4401360" y="672480"/>
                <a:ext cx="229680" cy="169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84" name="Picture 67" descr=""/>
              <p:cNvPicPr/>
              <p:nvPr/>
            </p:nvPicPr>
            <p:blipFill>
              <a:blip r:embed="rId8"/>
              <a:stretch/>
            </p:blipFill>
            <p:spPr>
              <a:xfrm>
                <a:off x="5342040" y="672480"/>
                <a:ext cx="230400" cy="169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85" name="Picture 68" descr=""/>
              <p:cNvPicPr/>
              <p:nvPr/>
            </p:nvPicPr>
            <p:blipFill>
              <a:blip r:embed="rId9"/>
              <a:stretch/>
            </p:blipFill>
            <p:spPr>
              <a:xfrm>
                <a:off x="4931280" y="857160"/>
                <a:ext cx="137160" cy="194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86" name="CustomShape 36"/>
              <p:cNvSpPr/>
              <p:nvPr/>
            </p:nvSpPr>
            <p:spPr>
              <a:xfrm>
                <a:off x="4955040" y="1112400"/>
                <a:ext cx="84600" cy="8892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87" name="Group 37"/>
          <p:cNvGrpSpPr/>
          <p:nvPr/>
        </p:nvGrpSpPr>
        <p:grpSpPr>
          <a:xfrm>
            <a:off x="3906000" y="1616760"/>
            <a:ext cx="2323440" cy="1314720"/>
            <a:chOff x="3906000" y="1616760"/>
            <a:chExt cx="2323440" cy="1314720"/>
          </a:xfrm>
        </p:grpSpPr>
        <p:grpSp>
          <p:nvGrpSpPr>
            <p:cNvPr id="1088" name="Group 38"/>
            <p:cNvGrpSpPr/>
            <p:nvPr/>
          </p:nvGrpSpPr>
          <p:grpSpPr>
            <a:xfrm>
              <a:off x="4865400" y="1616760"/>
              <a:ext cx="206280" cy="786240"/>
              <a:chOff x="4865400" y="1616760"/>
              <a:chExt cx="206280" cy="786240"/>
            </a:xfrm>
          </p:grpSpPr>
          <p:sp>
            <p:nvSpPr>
              <p:cNvPr id="1089" name="CustomShape 39"/>
              <p:cNvSpPr/>
              <p:nvPr/>
            </p:nvSpPr>
            <p:spPr>
              <a:xfrm rot="5400000">
                <a:off x="4634280" y="1995480"/>
                <a:ext cx="686160" cy="12888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0" name="CustomShape 40"/>
              <p:cNvSpPr/>
              <p:nvPr/>
            </p:nvSpPr>
            <p:spPr>
              <a:xfrm rot="10800000">
                <a:off x="4865400" y="1616760"/>
                <a:ext cx="206280" cy="6411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1" name="Group 41"/>
            <p:cNvGrpSpPr/>
            <p:nvPr/>
          </p:nvGrpSpPr>
          <p:grpSpPr>
            <a:xfrm>
              <a:off x="3906000" y="2229120"/>
              <a:ext cx="2323440" cy="702360"/>
              <a:chOff x="3906000" y="2229120"/>
              <a:chExt cx="2323440" cy="702360"/>
            </a:xfrm>
          </p:grpSpPr>
          <p:sp>
            <p:nvSpPr>
              <p:cNvPr id="1092" name="CustomShape 42"/>
              <p:cNvSpPr/>
              <p:nvPr/>
            </p:nvSpPr>
            <p:spPr>
              <a:xfrm>
                <a:off x="5686560" y="2454120"/>
                <a:ext cx="54288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s-E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s-E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grpSp>
            <p:nvGrpSpPr>
              <p:cNvPr id="1093" name="Group 43"/>
              <p:cNvGrpSpPr/>
              <p:nvPr/>
            </p:nvGrpSpPr>
            <p:grpSpPr>
              <a:xfrm>
                <a:off x="4207680" y="2405880"/>
                <a:ext cx="752400" cy="227520"/>
                <a:chOff x="4207680" y="2405880"/>
                <a:chExt cx="752400" cy="227520"/>
              </a:xfrm>
            </p:grpSpPr>
            <p:sp>
              <p:nvSpPr>
                <p:cNvPr id="1094" name="Line 44"/>
                <p:cNvSpPr/>
                <p:nvPr/>
              </p:nvSpPr>
              <p:spPr>
                <a:xfrm flipH="1">
                  <a:off x="4583520" y="2405880"/>
                  <a:ext cx="376560" cy="1137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5" name="Line 45"/>
                <p:cNvSpPr/>
                <p:nvPr/>
              </p:nvSpPr>
              <p:spPr>
                <a:xfrm flipV="1">
                  <a:off x="4207680" y="2481480"/>
                  <a:ext cx="502200" cy="15192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96" name="Group 46"/>
              <p:cNvGrpSpPr/>
              <p:nvPr/>
            </p:nvGrpSpPr>
            <p:grpSpPr>
              <a:xfrm>
                <a:off x="4960800" y="2428920"/>
                <a:ext cx="743400" cy="198360"/>
                <a:chOff x="4960800" y="2428920"/>
                <a:chExt cx="743400" cy="198360"/>
              </a:xfrm>
            </p:grpSpPr>
            <p:sp>
              <p:nvSpPr>
                <p:cNvPr id="1097" name="Line 47"/>
                <p:cNvSpPr/>
                <p:nvPr/>
              </p:nvSpPr>
              <p:spPr>
                <a:xfrm flipH="1" flipV="1">
                  <a:off x="5332320" y="2528280"/>
                  <a:ext cx="371880" cy="99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98" name="Line 48"/>
                <p:cNvSpPr/>
                <p:nvPr/>
              </p:nvSpPr>
              <p:spPr>
                <a:xfrm>
                  <a:off x="4960800" y="2428920"/>
                  <a:ext cx="496080" cy="1324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99" name="CustomShape 49"/>
              <p:cNvSpPr/>
              <p:nvPr/>
            </p:nvSpPr>
            <p:spPr>
              <a:xfrm>
                <a:off x="3906000" y="2404080"/>
                <a:ext cx="542520" cy="477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s-E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s-E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1100" name="Picture 79" descr=""/>
              <p:cNvPicPr/>
              <p:nvPr/>
            </p:nvPicPr>
            <p:blipFill>
              <a:blip r:embed="rId10"/>
              <a:stretch/>
            </p:blipFill>
            <p:spPr>
              <a:xfrm>
                <a:off x="4350600" y="2229120"/>
                <a:ext cx="240120" cy="165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1" name="Picture 80" descr=""/>
              <p:cNvPicPr/>
              <p:nvPr/>
            </p:nvPicPr>
            <p:blipFill>
              <a:blip r:embed="rId11"/>
              <a:stretch/>
            </p:blipFill>
            <p:spPr>
              <a:xfrm>
                <a:off x="5355720" y="2258280"/>
                <a:ext cx="240120" cy="165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2" name="Picture 81" descr=""/>
              <p:cNvPicPr/>
              <p:nvPr/>
            </p:nvPicPr>
            <p:blipFill>
              <a:blip r:embed="rId12"/>
              <a:stretch/>
            </p:blipFill>
            <p:spPr>
              <a:xfrm>
                <a:off x="4884480" y="2553120"/>
                <a:ext cx="143640" cy="141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3" name="CustomShape 50"/>
              <p:cNvSpPr/>
              <p:nvPr/>
            </p:nvSpPr>
            <p:spPr>
              <a:xfrm>
                <a:off x="4914720" y="2374200"/>
                <a:ext cx="88560" cy="8712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04" name="CustomShape 51"/>
          <p:cNvSpPr/>
          <p:nvPr/>
        </p:nvSpPr>
        <p:spPr>
          <a:xfrm rot="16200000">
            <a:off x="4707360" y="1724040"/>
            <a:ext cx="559800" cy="16380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52"/>
          <p:cNvSpPr/>
          <p:nvPr/>
        </p:nvSpPr>
        <p:spPr>
          <a:xfrm>
            <a:off x="2860200" y="584280"/>
            <a:ext cx="16632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6" name="Picture 100" descr=""/>
          <p:cNvPicPr/>
          <p:nvPr/>
        </p:nvPicPr>
        <p:blipFill>
          <a:blip r:embed="rId13"/>
          <a:stretch/>
        </p:blipFill>
        <p:spPr>
          <a:xfrm>
            <a:off x="6543360" y="733320"/>
            <a:ext cx="2048040" cy="350640"/>
          </a:xfrm>
          <a:prstGeom prst="rect">
            <a:avLst/>
          </a:prstGeom>
          <a:ln>
            <a:noFill/>
          </a:ln>
        </p:spPr>
      </p:pic>
      <p:pic>
        <p:nvPicPr>
          <p:cNvPr id="1107" name="Picture 102" descr=""/>
          <p:cNvPicPr/>
          <p:nvPr/>
        </p:nvPicPr>
        <p:blipFill>
          <a:blip r:embed="rId14"/>
          <a:stretch/>
        </p:blipFill>
        <p:spPr>
          <a:xfrm>
            <a:off x="6597720" y="2498760"/>
            <a:ext cx="2048040" cy="350280"/>
          </a:xfrm>
          <a:prstGeom prst="rect">
            <a:avLst/>
          </a:prstGeom>
          <a:ln>
            <a:noFill/>
          </a:ln>
        </p:spPr>
      </p:pic>
      <p:pic>
        <p:nvPicPr>
          <p:cNvPr id="1108" name="Picture 105" descr=""/>
          <p:cNvPicPr/>
          <p:nvPr/>
        </p:nvPicPr>
        <p:blipFill>
          <a:blip r:embed="rId15"/>
          <a:stretch/>
        </p:blipFill>
        <p:spPr>
          <a:xfrm>
            <a:off x="7129440" y="1454040"/>
            <a:ext cx="727560" cy="701280"/>
          </a:xfrm>
          <a:prstGeom prst="rect">
            <a:avLst/>
          </a:prstGeom>
          <a:ln>
            <a:noFill/>
          </a:ln>
        </p:spPr>
      </p:pic>
      <p:pic>
        <p:nvPicPr>
          <p:cNvPr id="1109" name="Picture 106" descr=""/>
          <p:cNvPicPr/>
          <p:nvPr/>
        </p:nvPicPr>
        <p:blipFill>
          <a:blip r:embed="rId16"/>
          <a:stretch/>
        </p:blipFill>
        <p:spPr>
          <a:xfrm>
            <a:off x="1845720" y="2930400"/>
            <a:ext cx="5687640" cy="701280"/>
          </a:xfrm>
          <a:prstGeom prst="rect">
            <a:avLst/>
          </a:prstGeom>
          <a:ln>
            <a:noFill/>
          </a:ln>
        </p:spPr>
      </p:pic>
      <p:sp>
        <p:nvSpPr>
          <p:cNvPr id="1110" name="CustomShape 53"/>
          <p:cNvSpPr/>
          <p:nvPr/>
        </p:nvSpPr>
        <p:spPr>
          <a:xfrm>
            <a:off x="613440" y="3649680"/>
            <a:ext cx="6113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Which is the same expression as we obtained previously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111" name="Group 54"/>
          <p:cNvGrpSpPr/>
          <p:nvPr/>
        </p:nvGrpSpPr>
        <p:grpSpPr>
          <a:xfrm>
            <a:off x="421560" y="3935520"/>
            <a:ext cx="3484080" cy="1617120"/>
            <a:chOff x="421560" y="3935520"/>
            <a:chExt cx="3484080" cy="1617120"/>
          </a:xfrm>
        </p:grpSpPr>
        <p:sp>
          <p:nvSpPr>
            <p:cNvPr id="1112" name="CustomShape 55"/>
            <p:cNvSpPr/>
            <p:nvPr/>
          </p:nvSpPr>
          <p:spPr>
            <a:xfrm rot="21546000">
              <a:off x="1927800" y="4771800"/>
              <a:ext cx="899280" cy="177480"/>
            </a:xfrm>
            <a:custGeom>
              <a:avLst/>
              <a:gdLst/>
              <a:ahLst/>
              <a:rect l="l" t="t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56"/>
            <p:cNvSpPr/>
            <p:nvPr/>
          </p:nvSpPr>
          <p:spPr>
            <a:xfrm>
              <a:off x="1049040" y="5075280"/>
              <a:ext cx="65304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14" name="CustomShape 57"/>
            <p:cNvSpPr/>
            <p:nvPr/>
          </p:nvSpPr>
          <p:spPr>
            <a:xfrm>
              <a:off x="3215880" y="5032440"/>
              <a:ext cx="65340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15" name="CustomShape 58"/>
            <p:cNvSpPr/>
            <p:nvPr/>
          </p:nvSpPr>
          <p:spPr>
            <a:xfrm>
              <a:off x="1051920" y="3990960"/>
              <a:ext cx="65448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16" name="CustomShape 59"/>
            <p:cNvSpPr/>
            <p:nvPr/>
          </p:nvSpPr>
          <p:spPr>
            <a:xfrm>
              <a:off x="3252960" y="3935520"/>
              <a:ext cx="65268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s-ES" sz="2500" spc="-1" strike="noStrike" baseline="30000">
                  <a:solidFill>
                    <a:srgbClr val="000000"/>
                  </a:solidFill>
                  <a:latin typeface="Symbol"/>
                  <a:ea typeface="Symbol"/>
                </a:rPr>
                <a:t>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17" name="CustomShape 60"/>
            <p:cNvSpPr/>
            <p:nvPr/>
          </p:nvSpPr>
          <p:spPr>
            <a:xfrm>
              <a:off x="2225520" y="4137120"/>
              <a:ext cx="408600" cy="4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s-ES" sz="2500" spc="-1" strike="noStrike">
                  <a:solidFill>
                    <a:srgbClr val="ff0000"/>
                  </a:solidFill>
                  <a:latin typeface="Symbol"/>
                  <a:ea typeface="Symbol"/>
                </a:rPr>
                <a:t>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1118" name="Group 61"/>
            <p:cNvGrpSpPr/>
            <p:nvPr/>
          </p:nvGrpSpPr>
          <p:grpSpPr>
            <a:xfrm>
              <a:off x="1428480" y="4863960"/>
              <a:ext cx="488880" cy="536400"/>
              <a:chOff x="1428480" y="4863960"/>
              <a:chExt cx="488880" cy="536400"/>
            </a:xfrm>
          </p:grpSpPr>
          <p:sp>
            <p:nvSpPr>
              <p:cNvPr id="1119" name="Line 62"/>
              <p:cNvSpPr/>
              <p:nvPr/>
            </p:nvSpPr>
            <p:spPr>
              <a:xfrm flipH="1">
                <a:off x="1672920" y="4863960"/>
                <a:ext cx="244440" cy="26820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0" name="Line 63"/>
              <p:cNvSpPr/>
              <p:nvPr/>
            </p:nvSpPr>
            <p:spPr>
              <a:xfrm flipV="1">
                <a:off x="1428480" y="5042520"/>
                <a:ext cx="326160" cy="35784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1" name="Group 64"/>
            <p:cNvGrpSpPr/>
            <p:nvPr/>
          </p:nvGrpSpPr>
          <p:grpSpPr>
            <a:xfrm>
              <a:off x="1436040" y="4329000"/>
              <a:ext cx="489960" cy="534240"/>
              <a:chOff x="1436040" y="4329000"/>
              <a:chExt cx="489960" cy="534240"/>
            </a:xfrm>
          </p:grpSpPr>
          <p:sp>
            <p:nvSpPr>
              <p:cNvPr id="1122" name="Line 65"/>
              <p:cNvSpPr/>
              <p:nvPr/>
            </p:nvSpPr>
            <p:spPr>
              <a:xfrm>
                <a:off x="1436040" y="4329000"/>
                <a:ext cx="245160" cy="2671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3" name="Line 66"/>
              <p:cNvSpPr/>
              <p:nvPr/>
            </p:nvSpPr>
            <p:spPr>
              <a:xfrm flipH="1" flipV="1">
                <a:off x="1599120" y="4506840"/>
                <a:ext cx="326880" cy="35640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4" name="Group 67"/>
            <p:cNvGrpSpPr/>
            <p:nvPr/>
          </p:nvGrpSpPr>
          <p:grpSpPr>
            <a:xfrm>
              <a:off x="2827440" y="4339080"/>
              <a:ext cx="489960" cy="534240"/>
              <a:chOff x="2827440" y="4339080"/>
              <a:chExt cx="489960" cy="534240"/>
            </a:xfrm>
          </p:grpSpPr>
          <p:sp>
            <p:nvSpPr>
              <p:cNvPr id="1125" name="Line 68"/>
              <p:cNvSpPr/>
              <p:nvPr/>
            </p:nvSpPr>
            <p:spPr>
              <a:xfrm flipV="1">
                <a:off x="2827440" y="4606200"/>
                <a:ext cx="245520" cy="2671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Line 69"/>
              <p:cNvSpPr/>
              <p:nvPr/>
            </p:nvSpPr>
            <p:spPr>
              <a:xfrm flipH="1">
                <a:off x="2990520" y="4339080"/>
                <a:ext cx="326880" cy="35640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7" name="Group 70"/>
            <p:cNvGrpSpPr/>
            <p:nvPr/>
          </p:nvGrpSpPr>
          <p:grpSpPr>
            <a:xfrm>
              <a:off x="2827800" y="4843440"/>
              <a:ext cx="489960" cy="536400"/>
              <a:chOff x="2827800" y="4843440"/>
              <a:chExt cx="489960" cy="536400"/>
            </a:xfrm>
          </p:grpSpPr>
          <p:sp>
            <p:nvSpPr>
              <p:cNvPr id="1128" name="Line 71"/>
              <p:cNvSpPr/>
              <p:nvPr/>
            </p:nvSpPr>
            <p:spPr>
              <a:xfrm flipH="1" flipV="1">
                <a:off x="3072600" y="5111640"/>
                <a:ext cx="245160" cy="26820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Line 72"/>
              <p:cNvSpPr/>
              <p:nvPr/>
            </p:nvSpPr>
            <p:spPr>
              <a:xfrm>
                <a:off x="2827800" y="4843440"/>
                <a:ext cx="327240" cy="35784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30" name="Picture 130" descr=""/>
            <p:cNvPicPr/>
            <p:nvPr/>
          </p:nvPicPr>
          <p:blipFill>
            <a:blip r:embed="rId17"/>
            <a:stretch/>
          </p:blipFill>
          <p:spPr>
            <a:xfrm>
              <a:off x="1846080" y="5229360"/>
              <a:ext cx="269280" cy="20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1" name="Picture 134" descr=""/>
            <p:cNvPicPr/>
            <p:nvPr/>
          </p:nvPicPr>
          <p:blipFill>
            <a:blip r:embed="rId18"/>
            <a:stretch/>
          </p:blipFill>
          <p:spPr>
            <a:xfrm>
              <a:off x="1746360" y="4113360"/>
              <a:ext cx="269280" cy="20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2" name="Picture 135" descr=""/>
            <p:cNvPicPr/>
            <p:nvPr/>
          </p:nvPicPr>
          <p:blipFill>
            <a:blip r:embed="rId19"/>
            <a:stretch/>
          </p:blipFill>
          <p:spPr>
            <a:xfrm>
              <a:off x="2710440" y="5265720"/>
              <a:ext cx="269280" cy="204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3" name="Picture 136" descr=""/>
            <p:cNvPicPr/>
            <p:nvPr/>
          </p:nvPicPr>
          <p:blipFill>
            <a:blip r:embed="rId20"/>
            <a:stretch/>
          </p:blipFill>
          <p:spPr>
            <a:xfrm>
              <a:off x="2676960" y="4221000"/>
              <a:ext cx="269280" cy="204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4" name="Line 73"/>
            <p:cNvSpPr/>
            <p:nvPr/>
          </p:nvSpPr>
          <p:spPr>
            <a:xfrm>
              <a:off x="1647000" y="4330800"/>
              <a:ext cx="165240" cy="1792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Line 74"/>
            <p:cNvSpPr/>
            <p:nvPr/>
          </p:nvSpPr>
          <p:spPr>
            <a:xfrm flipV="1">
              <a:off x="1713960" y="5087880"/>
              <a:ext cx="198000" cy="21600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Line 75"/>
            <p:cNvSpPr/>
            <p:nvPr/>
          </p:nvSpPr>
          <p:spPr>
            <a:xfrm flipV="1">
              <a:off x="2945160" y="4330440"/>
              <a:ext cx="197640" cy="2156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Line 76"/>
            <p:cNvSpPr/>
            <p:nvPr/>
          </p:nvSpPr>
          <p:spPr>
            <a:xfrm>
              <a:off x="2911320" y="5124600"/>
              <a:ext cx="165240" cy="1792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CustomShape 77"/>
            <p:cNvSpPr/>
            <p:nvPr/>
          </p:nvSpPr>
          <p:spPr>
            <a:xfrm>
              <a:off x="2810160" y="4799160"/>
              <a:ext cx="99360" cy="107280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78"/>
            <p:cNvSpPr/>
            <p:nvPr/>
          </p:nvSpPr>
          <p:spPr>
            <a:xfrm>
              <a:off x="1846080" y="4799160"/>
              <a:ext cx="99360" cy="107280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40" name="Picture 144" descr=""/>
            <p:cNvPicPr/>
            <p:nvPr/>
          </p:nvPicPr>
          <p:blipFill>
            <a:blip r:embed="rId21"/>
            <a:stretch/>
          </p:blipFill>
          <p:spPr>
            <a:xfrm>
              <a:off x="1514880" y="4746600"/>
              <a:ext cx="160920" cy="23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1" name="Picture 145" descr=""/>
            <p:cNvPicPr/>
            <p:nvPr/>
          </p:nvPicPr>
          <p:blipFill>
            <a:blip r:embed="rId22"/>
            <a:stretch/>
          </p:blipFill>
          <p:spPr>
            <a:xfrm>
              <a:off x="3076560" y="4764240"/>
              <a:ext cx="160920" cy="174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2" name="CustomShape 79"/>
            <p:cNvSpPr/>
            <p:nvPr/>
          </p:nvSpPr>
          <p:spPr>
            <a:xfrm>
              <a:off x="421560" y="3968640"/>
              <a:ext cx="561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1800" spc="-1" strike="noStrike" u="sng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e.g.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143" name="CustomShape 80"/>
          <p:cNvSpPr/>
          <p:nvPr/>
        </p:nvSpPr>
        <p:spPr>
          <a:xfrm>
            <a:off x="403560" y="5560920"/>
            <a:ext cx="726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Note: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144" name="Group 81"/>
          <p:cNvGrpSpPr/>
          <p:nvPr/>
        </p:nvGrpSpPr>
        <p:grpSpPr>
          <a:xfrm>
            <a:off x="1521360" y="5595840"/>
            <a:ext cx="6846840" cy="953640"/>
            <a:chOff x="1521360" y="5595840"/>
            <a:chExt cx="6846840" cy="953640"/>
          </a:xfrm>
        </p:grpSpPr>
        <p:sp>
          <p:nvSpPr>
            <p:cNvPr id="1145" name="CustomShape 82"/>
            <p:cNvSpPr/>
            <p:nvPr/>
          </p:nvSpPr>
          <p:spPr>
            <a:xfrm>
              <a:off x="1521360" y="5595840"/>
              <a:ext cx="6846840" cy="91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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At each vertex the adjoint spinor is written first</a:t>
              </a:r>
              <a:endParaRPr b="0" lang="es-ES" sz="18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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Each vertex has a different index </a:t>
              </a:r>
              <a:endParaRPr b="0" lang="es-ES" sz="18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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 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The         of the propagator connects the indices at the vertices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146" name="Picture 150" descr=""/>
            <p:cNvPicPr/>
            <p:nvPr/>
          </p:nvPicPr>
          <p:blipFill>
            <a:blip r:embed="rId23"/>
            <a:stretch/>
          </p:blipFill>
          <p:spPr>
            <a:xfrm>
              <a:off x="2040840" y="6316560"/>
              <a:ext cx="403920" cy="232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47" name="Picture 153" descr=""/>
          <p:cNvPicPr/>
          <p:nvPr/>
        </p:nvPicPr>
        <p:blipFill>
          <a:blip r:embed="rId24"/>
          <a:stretch/>
        </p:blipFill>
        <p:spPr>
          <a:xfrm>
            <a:off x="3706920" y="4514760"/>
            <a:ext cx="5202720" cy="701280"/>
          </a:xfrm>
          <a:prstGeom prst="rect">
            <a:avLst/>
          </a:prstGeom>
          <a:ln>
            <a:noFill/>
          </a:ln>
        </p:spPr>
      </p:pic>
      <p:sp>
        <p:nvSpPr>
          <p:cNvPr id="1148" name="Line 83"/>
          <p:cNvSpPr/>
          <p:nvPr/>
        </p:nvSpPr>
        <p:spPr>
          <a:xfrm>
            <a:off x="5236560" y="1633680"/>
            <a:ext cx="360" cy="396720"/>
          </a:xfrm>
          <a:prstGeom prst="line">
            <a:avLst/>
          </a:prstGeom>
          <a:ln w="22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49" name="Picture 156" descr=""/>
          <p:cNvPicPr/>
          <p:nvPr/>
        </p:nvPicPr>
        <p:blipFill>
          <a:blip r:embed="rId25"/>
          <a:stretch/>
        </p:blipFill>
        <p:spPr>
          <a:xfrm>
            <a:off x="5335920" y="1706400"/>
            <a:ext cx="160920" cy="203040"/>
          </a:xfrm>
          <a:prstGeom prst="rect">
            <a:avLst/>
          </a:prstGeom>
          <a:ln>
            <a:noFill/>
          </a:ln>
        </p:spPr>
      </p:pic>
      <p:sp>
        <p:nvSpPr>
          <p:cNvPr id="1150" name="CustomShape 84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18720" y="6605640"/>
            <a:ext cx="2130120" cy="3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s-ES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6997680" y="6597720"/>
            <a:ext cx="213156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3AFC52EB-D82A-4DAA-8CF6-11D33C9A8953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1082520" y="7560"/>
            <a:ext cx="69123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</a:rPr>
              <a:t>Summary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1154" name="CustomShape 4"/>
          <p:cNvSpPr/>
          <p:nvPr/>
        </p:nvSpPr>
        <p:spPr>
          <a:xfrm>
            <a:off x="714240" y="836640"/>
            <a:ext cx="76500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 by particle exchange naturally gives rise to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Lorentz Invariant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   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Matrix Element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of the form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55" name="CustomShape 5"/>
          <p:cNvSpPr/>
          <p:nvPr/>
        </p:nvSpPr>
        <p:spPr>
          <a:xfrm>
            <a:off x="740160" y="2295360"/>
            <a:ext cx="70801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Derived the basic interaction in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QED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taking into account the spins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 the fermions and polarization of the virtual photons: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6" name="Picture 7" descr=""/>
          <p:cNvPicPr/>
          <p:nvPr/>
        </p:nvPicPr>
        <p:blipFill>
          <a:blip r:embed="rId1"/>
          <a:stretch/>
        </p:blipFill>
        <p:spPr>
          <a:xfrm>
            <a:off x="3282120" y="1484280"/>
            <a:ext cx="2352600" cy="739440"/>
          </a:xfrm>
          <a:prstGeom prst="rect">
            <a:avLst/>
          </a:prstGeom>
          <a:ln>
            <a:noFill/>
          </a:ln>
        </p:spPr>
      </p:pic>
      <p:sp>
        <p:nvSpPr>
          <p:cNvPr id="1157" name="CustomShape 6"/>
          <p:cNvSpPr/>
          <p:nvPr/>
        </p:nvSpPr>
        <p:spPr>
          <a:xfrm>
            <a:off x="726480" y="4059360"/>
            <a:ext cx="7508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We now have all the elements to perform proper calculations in QED !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8" name="Picture 11" descr=""/>
          <p:cNvPicPr/>
          <p:nvPr/>
        </p:nvPicPr>
        <p:blipFill>
          <a:blip r:embed="rId2"/>
          <a:stretch/>
        </p:blipFill>
        <p:spPr>
          <a:xfrm>
            <a:off x="2178360" y="3159000"/>
            <a:ext cx="5256720" cy="701280"/>
          </a:xfrm>
          <a:prstGeom prst="rect">
            <a:avLst/>
          </a:prstGeom>
          <a:ln>
            <a:noFill/>
          </a:ln>
        </p:spPr>
      </p:pic>
      <p:sp>
        <p:nvSpPr>
          <p:cNvPr id="1159" name="CustomShape 7"/>
          <p:cNvSpPr/>
          <p:nvPr/>
        </p:nvSpPr>
        <p:spPr>
          <a:xfrm>
            <a:off x="72000" y="6624000"/>
            <a:ext cx="1799640" cy="233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59120" cy="6469920"/>
          </a:xfrm>
          <a:prstGeom prst="rect">
            <a:avLst/>
          </a:prstGeom>
          <a:ln>
            <a:noFill/>
          </a:ln>
        </p:spPr>
      </p:pic>
      <p:sp>
        <p:nvSpPr>
          <p:cNvPr id="1161" name="CustomShape 1"/>
          <p:cNvSpPr/>
          <p:nvPr/>
        </p:nvSpPr>
        <p:spPr>
          <a:xfrm>
            <a:off x="288000" y="6084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68120"/>
          </a:xfrm>
          <a:prstGeom prst="rect">
            <a:avLst/>
          </a:prstGeom>
          <a:ln>
            <a:noFill/>
          </a:ln>
        </p:spPr>
      </p:pic>
      <p:sp>
        <p:nvSpPr>
          <p:cNvPr id="1163" name="CustomShape 1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4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74600"/>
          </a:xfrm>
          <a:prstGeom prst="rect">
            <a:avLst/>
          </a:prstGeom>
          <a:ln>
            <a:noFill/>
          </a:ln>
        </p:spPr>
      </p:pic>
      <p:sp>
        <p:nvSpPr>
          <p:cNvPr id="1165" name="CustomShape 1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280" cy="6493680"/>
          </a:xfrm>
          <a:prstGeom prst="rect">
            <a:avLst/>
          </a:prstGeom>
          <a:ln>
            <a:noFill/>
          </a:ln>
        </p:spPr>
      </p:pic>
      <p:sp>
        <p:nvSpPr>
          <p:cNvPr id="1167" name="CustomShape 1"/>
          <p:cNvSpPr/>
          <p:nvPr/>
        </p:nvSpPr>
        <p:spPr>
          <a:xfrm>
            <a:off x="288000" y="6120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" descr=""/>
          <p:cNvPicPr/>
          <p:nvPr/>
        </p:nvPicPr>
        <p:blipFill>
          <a:blip r:embed="rId1"/>
          <a:stretch/>
        </p:blipFill>
        <p:spPr>
          <a:xfrm>
            <a:off x="6480" y="172440"/>
            <a:ext cx="9136800" cy="653256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288000" y="6120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48396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251640" y="4725000"/>
            <a:ext cx="8712360" cy="1871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280" cy="65149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1403640" y="332640"/>
            <a:ext cx="6480000" cy="71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2267640" y="6165360"/>
            <a:ext cx="6480000" cy="431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0" y="255600"/>
            <a:ext cx="9143280" cy="6525360"/>
          </a:xfrm>
          <a:prstGeom prst="rect">
            <a:avLst/>
          </a:prstGeom>
          <a:ln>
            <a:noFill/>
          </a:ln>
        </p:spPr>
      </p:pic>
      <p:pic>
        <p:nvPicPr>
          <p:cNvPr id="139" name="Picture 2" descr=""/>
          <p:cNvPicPr/>
          <p:nvPr/>
        </p:nvPicPr>
        <p:blipFill>
          <a:blip r:embed="rId2"/>
          <a:stretch/>
        </p:blipFill>
        <p:spPr>
          <a:xfrm>
            <a:off x="251640" y="157320"/>
            <a:ext cx="8631720" cy="96696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5112720" y="1268640"/>
            <a:ext cx="227376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90"/>
                </a:solidFill>
                <a:latin typeface="Symbol"/>
                <a:ea typeface="DejaVu Sans"/>
              </a:rPr>
              <a:t>y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  <a:ea typeface="DejaVu Sans"/>
              </a:rPr>
              <a:t>(x+a,y,z) =</a:t>
            </a:r>
            <a:r>
              <a:rPr b="0" lang="es-ES" sz="2000" spc="-1" strike="noStrike">
                <a:solidFill>
                  <a:srgbClr val="000090"/>
                </a:solidFill>
                <a:latin typeface="Symbol"/>
                <a:ea typeface="DejaVu Sans"/>
              </a:rPr>
              <a:t> y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  <a:ea typeface="DejaVu Sans"/>
              </a:rPr>
              <a:t>(x,y,z)</a:t>
            </a:r>
            <a:endParaRPr b="0" lang="es-E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90"/>
              </a:buClr>
              <a:buFont typeface="Wingdings" charset="2"/>
              <a:buChar char=""/>
            </a:pPr>
            <a:r>
              <a:rPr b="0" lang="es-ES" sz="2000" spc="-1" strike="noStrike">
                <a:solidFill>
                  <a:srgbClr val="000090"/>
                </a:solidFill>
                <a:latin typeface="Calibri"/>
                <a:ea typeface="DejaVu Sans"/>
              </a:rPr>
              <a:t>e</a:t>
            </a:r>
            <a:r>
              <a:rPr b="0" lang="es-ES" sz="2000" spc="-1" strike="noStrike" baseline="30000">
                <a:solidFill>
                  <a:srgbClr val="000090"/>
                </a:solidFill>
                <a:latin typeface="Calibri"/>
                <a:ea typeface="DejaVu Sans"/>
              </a:rPr>
              <a:t>ipx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  <a:ea typeface="DejaVu Sans"/>
              </a:rPr>
              <a:t> = e</a:t>
            </a:r>
            <a:r>
              <a:rPr b="0" lang="es-ES" sz="2000" spc="-1" strike="noStrike" baseline="30000">
                <a:solidFill>
                  <a:srgbClr val="000090"/>
                </a:solidFill>
                <a:latin typeface="Calibri"/>
                <a:ea typeface="DejaVu Sans"/>
              </a:rPr>
              <a:t> ip(x+a)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    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  <a:ea typeface="DejaVu Sans"/>
              </a:rPr>
              <a:t>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  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 = 2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  <a:ea typeface="DejaVu Sans"/>
              </a:rPr>
              <a:t>p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1" name="Line 2"/>
          <p:cNvSpPr/>
          <p:nvPr/>
        </p:nvSpPr>
        <p:spPr>
          <a:xfrm>
            <a:off x="611280" y="476640"/>
            <a:ext cx="1800360" cy="360"/>
          </a:xfrm>
          <a:prstGeom prst="line">
            <a:avLst/>
          </a:prstGeom>
          <a:ln>
            <a:solidFill>
              <a:srgbClr val="00009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176760" y="2668680"/>
            <a:ext cx="213300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d</a:t>
            </a:r>
            <a:r>
              <a:rPr b="0" lang="es-ES" sz="2000" spc="-1" strike="noStrike" baseline="30000">
                <a:solidFill>
                  <a:srgbClr val="000090"/>
                </a:solidFill>
                <a:latin typeface="Arial"/>
                <a:ea typeface="DejaVu Sans"/>
              </a:rPr>
              <a:t>3</a:t>
            </a:r>
            <a:r>
              <a:rPr b="1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p 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= 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  <a:ea typeface="DejaVu Sans"/>
              </a:rPr>
              <a:t>x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  <a:ea typeface="DejaVu Sans"/>
              </a:rPr>
              <a:t>y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  <a:ea typeface="DejaVu Sans"/>
              </a:rPr>
              <a:t>z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  <a:ea typeface="DejaVu Sans"/>
              </a:rPr>
              <a:t> 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3" name="CustomShape 4"/>
          <p:cNvSpPr/>
          <p:nvPr/>
        </p:nvSpPr>
        <p:spPr>
          <a:xfrm>
            <a:off x="495000" y="3913920"/>
            <a:ext cx="1635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90"/>
                </a:solidFill>
                <a:latin typeface="Arial"/>
                <a:ea typeface="DejaVu Sans"/>
              </a:rPr>
              <a:t>Average volume 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90"/>
                </a:solidFill>
                <a:latin typeface="Arial"/>
                <a:ea typeface="DejaVu Sans"/>
              </a:rPr>
              <a:t>of a single state    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1979640" y="4221000"/>
            <a:ext cx="791280" cy="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9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5" name="CustomShape 6"/>
          <p:cNvSpPr/>
          <p:nvPr/>
        </p:nvSpPr>
        <p:spPr>
          <a:xfrm>
            <a:off x="43920" y="4797000"/>
            <a:ext cx="33231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Number of states between E and E+dE: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6" name="CustomShape 7"/>
          <p:cNvSpPr/>
          <p:nvPr/>
        </p:nvSpPr>
        <p:spPr>
          <a:xfrm>
            <a:off x="5810400" y="580680"/>
            <a:ext cx="12006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= 1 / V  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7" name="CustomShape 8"/>
          <p:cNvSpPr/>
          <p:nvPr/>
        </p:nvSpPr>
        <p:spPr>
          <a:xfrm>
            <a:off x="288000" y="6192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" descr=""/>
          <p:cNvPicPr/>
          <p:nvPr/>
        </p:nvPicPr>
        <p:blipFill>
          <a:blip r:embed="rId1"/>
          <a:stretch/>
        </p:blipFill>
        <p:spPr>
          <a:xfrm>
            <a:off x="0" y="213840"/>
            <a:ext cx="9173880" cy="649116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288000" y="6156000"/>
            <a:ext cx="4895640" cy="215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</TotalTime>
  <Application>LibreOffice/6.1.5.2$Linux_X86_64 LibreOffice_project/10$Build-2</Application>
  <Words>181</Words>
  <Paragraphs>28</Paragraphs>
  <Company>CSIC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2014-10-21T09:32:10Z</dcterms:created>
  <dc:creator>Teresa Rodrigo</dc:creator>
  <dc:description/>
  <dc:language>es-ES</dc:language>
  <cp:lastModifiedBy/>
  <dcterms:modified xsi:type="dcterms:W3CDTF">2022-01-05T18:01:08Z</dcterms:modified>
  <cp:revision>26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CSIC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31</vt:i4>
  </property>
</Properties>
</file>